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Economica"/>
      <p:regular r:id="rId24"/>
      <p:bold r:id="rId25"/>
      <p:italic r:id="rId26"/>
      <p:boldItalic r:id="rId27"/>
    </p:embeddedFont>
    <p:embeddedFont>
      <p:font typeface="Source Code Pro"/>
      <p:regular r:id="rId28"/>
      <p:bold r:id="rId29"/>
      <p:italic r:id="rId30"/>
      <p:boldItalic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Economica-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Economica-italic.fntdata"/><Relationship Id="rId25" Type="http://schemas.openxmlformats.org/officeDocument/2006/relationships/font" Target="fonts/Economica-bold.fntdata"/><Relationship Id="rId28" Type="http://schemas.openxmlformats.org/officeDocument/2006/relationships/font" Target="fonts/SourceCodePro-regular.fntdata"/><Relationship Id="rId27" Type="http://schemas.openxmlformats.org/officeDocument/2006/relationships/font" Target="fonts/Economica-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ourceCodePr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ourceCodePro-boldItalic.fntdata"/><Relationship Id="rId30" Type="http://schemas.openxmlformats.org/officeDocument/2006/relationships/font" Target="fonts/SourceCodePro-italic.fntdata"/><Relationship Id="rId11" Type="http://schemas.openxmlformats.org/officeDocument/2006/relationships/slide" Target="slides/slide6.xml"/><Relationship Id="rId33" Type="http://schemas.openxmlformats.org/officeDocument/2006/relationships/font" Target="fonts/OpenSans-bold.fntdata"/><Relationship Id="rId10" Type="http://schemas.openxmlformats.org/officeDocument/2006/relationships/slide" Target="slides/slide5.xml"/><Relationship Id="rId32" Type="http://schemas.openxmlformats.org/officeDocument/2006/relationships/font" Target="fonts/OpenSans-regular.fntdata"/><Relationship Id="rId13" Type="http://schemas.openxmlformats.org/officeDocument/2006/relationships/slide" Target="slides/slide8.xml"/><Relationship Id="rId35" Type="http://schemas.openxmlformats.org/officeDocument/2006/relationships/font" Target="fonts/OpenSans-boldItalic.fntdata"/><Relationship Id="rId12" Type="http://schemas.openxmlformats.org/officeDocument/2006/relationships/slide" Target="slides/slide7.xml"/><Relationship Id="rId34" Type="http://schemas.openxmlformats.org/officeDocument/2006/relationships/font" Target="fonts/OpenSans-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e4fdba5616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e4fdba5616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e4fdba561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e4fdba561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e4fdba5616_0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e4fdba5616_0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e4fdba5616_0_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e4fdba5616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e4fdba5616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e4fdba5616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e4fdba5616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e4fdba5616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e4fdba5616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e4fdba5616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e4fdba5616_0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e4fdba5616_0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e4fdba5616_0_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e4fdba5616_0_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e4d0ff5f4f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e4d0ff5f4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e4d0ff5f4f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e4d0ff5f4f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e4fdba561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e4fdba561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e4fdba5616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e4fdba5616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e4fdba5616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e4fdba5616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e4fdba5616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e4fdba5616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e4fdba5616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e4fdba5616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e4fdba5616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e4fdba5616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Recipe </a:t>
            </a:r>
            <a:br>
              <a:rPr lang="en"/>
            </a:br>
            <a:r>
              <a:rPr lang="en"/>
              <a:t>Database Project</a:t>
            </a:r>
            <a:endParaRPr/>
          </a:p>
        </p:txBody>
      </p:sp>
      <p:sp>
        <p:nvSpPr>
          <p:cNvPr id="63" name="Google Shape;63;p13"/>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CIT225 Jandy Kiger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Insert linking tables</a:t>
            </a:r>
            <a:endParaRPr/>
          </a:p>
        </p:txBody>
      </p:sp>
      <p:sp>
        <p:nvSpPr>
          <p:cNvPr id="213" name="Google Shape;213;p22"/>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000">
                <a:latin typeface="Source Code Pro"/>
                <a:ea typeface="Source Code Pro"/>
                <a:cs typeface="Source Code Pro"/>
                <a:sym typeface="Source Code Pro"/>
              </a:rPr>
              <a:t>INSERT INTO `recipes`.`recipes_has_contributors`</a:t>
            </a:r>
            <a:endParaRPr sz="10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1000">
                <a:latin typeface="Source Code Pro"/>
                <a:ea typeface="Source Code Pro"/>
                <a:cs typeface="Source Code Pro"/>
                <a:sym typeface="Source Code Pro"/>
              </a:rPr>
              <a:t>(`recipes_id`,</a:t>
            </a:r>
            <a:endParaRPr sz="10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1000">
                <a:latin typeface="Source Code Pro"/>
                <a:ea typeface="Source Code Pro"/>
                <a:cs typeface="Source Code Pro"/>
                <a:sym typeface="Source Code Pro"/>
              </a:rPr>
              <a:t>`contributor_id`)</a:t>
            </a:r>
            <a:endParaRPr sz="10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1000">
                <a:latin typeface="Source Code Pro"/>
                <a:ea typeface="Source Code Pro"/>
                <a:cs typeface="Source Code Pro"/>
                <a:sym typeface="Source Code Pro"/>
              </a:rPr>
              <a:t>VALUES</a:t>
            </a:r>
            <a:endParaRPr sz="10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1000">
                <a:latin typeface="Source Code Pro"/>
                <a:ea typeface="Source Code Pro"/>
                <a:cs typeface="Source Code Pro"/>
                <a:sym typeface="Source Code Pro"/>
              </a:rPr>
              <a:t>(1, -- recipes_id</a:t>
            </a:r>
            <a:endParaRPr sz="10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1000">
                <a:latin typeface="Source Code Pro"/>
                <a:ea typeface="Source Code Pro"/>
                <a:cs typeface="Source Code Pro"/>
                <a:sym typeface="Source Code Pro"/>
              </a:rPr>
              <a:t>5), -- the contributor_id of the recipe</a:t>
            </a:r>
            <a:endParaRPr sz="10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1000">
                <a:latin typeface="Source Code Pro"/>
                <a:ea typeface="Source Code Pro"/>
                <a:cs typeface="Source Code Pro"/>
                <a:sym typeface="Source Code Pro"/>
              </a:rPr>
              <a:t>(2,</a:t>
            </a:r>
            <a:endParaRPr sz="10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1000">
                <a:latin typeface="Source Code Pro"/>
                <a:ea typeface="Source Code Pro"/>
                <a:cs typeface="Source Code Pro"/>
                <a:sym typeface="Source Code Pro"/>
              </a:rPr>
              <a:t>1),</a:t>
            </a:r>
            <a:endParaRPr sz="10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1000">
                <a:latin typeface="Source Code Pro"/>
                <a:ea typeface="Source Code Pro"/>
                <a:cs typeface="Source Code Pro"/>
                <a:sym typeface="Source Code Pro"/>
              </a:rPr>
              <a:t>(3,</a:t>
            </a:r>
            <a:endParaRPr sz="1000">
              <a:latin typeface="Source Code Pro"/>
              <a:ea typeface="Source Code Pro"/>
              <a:cs typeface="Source Code Pro"/>
              <a:sym typeface="Source Code Pro"/>
            </a:endParaRPr>
          </a:p>
          <a:p>
            <a:pPr indent="0" lvl="0" marL="0" rtl="0" algn="l">
              <a:spcBef>
                <a:spcPts val="0"/>
              </a:spcBef>
              <a:spcAft>
                <a:spcPts val="0"/>
              </a:spcAft>
              <a:buNone/>
            </a:pPr>
            <a:r>
              <a:rPr lang="en" sz="1000">
                <a:latin typeface="Source Code Pro"/>
                <a:ea typeface="Source Code Pro"/>
                <a:cs typeface="Source Code Pro"/>
                <a:sym typeface="Source Code Pro"/>
              </a:rPr>
              <a:t>5);</a:t>
            </a:r>
            <a:endParaRPr sz="1000">
              <a:latin typeface="Source Code Pro"/>
              <a:ea typeface="Source Code Pro"/>
              <a:cs typeface="Source Code Pro"/>
              <a:sym typeface="Source Code Pro"/>
            </a:endParaRPr>
          </a:p>
        </p:txBody>
      </p:sp>
      <p:sp>
        <p:nvSpPr>
          <p:cNvPr id="214" name="Google Shape;214;p22"/>
          <p:cNvSpPr txBox="1"/>
          <p:nvPr/>
        </p:nvSpPr>
        <p:spPr>
          <a:xfrm>
            <a:off x="4122225" y="1406150"/>
            <a:ext cx="4262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I found it helpful to keep notes of what was in each table to make it easy to reference for the linking tables.</a:t>
            </a:r>
            <a:endParaRPr>
              <a:latin typeface="Open Sans"/>
              <a:ea typeface="Open Sans"/>
              <a:cs typeface="Open Sans"/>
              <a:sym typeface="Open Sans"/>
            </a:endParaRPr>
          </a:p>
        </p:txBody>
      </p:sp>
      <p:sp>
        <p:nvSpPr>
          <p:cNvPr id="215" name="Google Shape;215;p22"/>
          <p:cNvSpPr txBox="1"/>
          <p:nvPr/>
        </p:nvSpPr>
        <p:spPr>
          <a:xfrm>
            <a:off x="118400" y="3211925"/>
            <a:ext cx="4906800" cy="1169700"/>
          </a:xfrm>
          <a:prstGeom prst="rect">
            <a:avLst/>
          </a:prstGeom>
          <a:noFill/>
          <a:ln cap="flat" cmpd="sng" w="9525">
            <a:solidFill>
              <a:srgbClr val="000000"/>
            </a:solidFill>
            <a:prstDash val="dot"/>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Source Code Pro"/>
                <a:ea typeface="Source Code Pro"/>
                <a:cs typeface="Source Code Pro"/>
                <a:sym typeface="Source Code Pro"/>
              </a:rPr>
              <a:t>Select * from contributor;</a:t>
            </a:r>
            <a:endParaRPr sz="800">
              <a:latin typeface="Source Code Pro"/>
              <a:ea typeface="Source Code Pro"/>
              <a:cs typeface="Source Code Pro"/>
              <a:sym typeface="Source Code Pro"/>
            </a:endParaRPr>
          </a:p>
          <a:p>
            <a:pPr indent="0" lvl="0" marL="0" rtl="0" algn="l">
              <a:spcBef>
                <a:spcPts val="0"/>
              </a:spcBef>
              <a:spcAft>
                <a:spcPts val="0"/>
              </a:spcAft>
              <a:buNone/>
            </a:pPr>
            <a:r>
              <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contributor_id		contributor_name	contributor_email</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1			Jandy Kiger		jandyrae@gmail.com</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2			Jaquelle Dodge		jaquelledodge@gmail.com</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3			Marissa Perrett		marissa.perrett@gmail.com</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4			Michelle Higdon		princesstigerlilly07@gmail.com</a:t>
            </a:r>
            <a:endParaRPr sz="800">
              <a:latin typeface="Source Code Pro"/>
              <a:ea typeface="Source Code Pro"/>
              <a:cs typeface="Source Code Pro"/>
              <a:sym typeface="Source Code Pro"/>
            </a:endParaRPr>
          </a:p>
          <a:p>
            <a:pPr indent="0" lvl="0" marL="0" rtl="0" algn="l">
              <a:spcBef>
                <a:spcPts val="0"/>
              </a:spcBef>
              <a:spcAft>
                <a:spcPts val="0"/>
              </a:spcAft>
              <a:buNone/>
            </a:pPr>
            <a:r>
              <a:rPr lang="en" sz="800">
                <a:latin typeface="Source Code Pro"/>
                <a:ea typeface="Source Code Pro"/>
                <a:cs typeface="Source Code Pro"/>
                <a:sym typeface="Source Code Pro"/>
              </a:rPr>
              <a:t>5			Jaynann Perrett		jaynannperrett@gmail.com</a:t>
            </a:r>
            <a:endParaRPr sz="800">
              <a:latin typeface="Source Code Pro"/>
              <a:ea typeface="Source Code Pro"/>
              <a:cs typeface="Source Code Pro"/>
              <a:sym typeface="Source Code Pro"/>
            </a:endParaRPr>
          </a:p>
        </p:txBody>
      </p:sp>
      <p:sp>
        <p:nvSpPr>
          <p:cNvPr id="216" name="Google Shape;216;p22"/>
          <p:cNvSpPr txBox="1"/>
          <p:nvPr/>
        </p:nvSpPr>
        <p:spPr>
          <a:xfrm>
            <a:off x="5247100" y="3288875"/>
            <a:ext cx="3652800" cy="1015800"/>
          </a:xfrm>
          <a:prstGeom prst="rect">
            <a:avLst/>
          </a:prstGeom>
          <a:noFill/>
          <a:ln cap="flat" cmpd="sng" w="9525">
            <a:solidFill>
              <a:srgbClr val="000000"/>
            </a:solidFill>
            <a:prstDash val="dot"/>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Source Code Pro"/>
                <a:ea typeface="Source Code Pro"/>
                <a:cs typeface="Source Code Pro"/>
                <a:sym typeface="Source Code Pro"/>
              </a:rPr>
              <a:t>select recipes_id, recipes_name Name from recipes;</a:t>
            </a:r>
            <a:endParaRPr sz="900">
              <a:latin typeface="Source Code Pro"/>
              <a:ea typeface="Source Code Pro"/>
              <a:cs typeface="Source Code Pro"/>
              <a:sym typeface="Source Code Pro"/>
            </a:endParaRPr>
          </a:p>
          <a:p>
            <a:pPr indent="0" lvl="0" marL="0" rtl="0" algn="l">
              <a:spcBef>
                <a:spcPts val="0"/>
              </a:spcBef>
              <a:spcAft>
                <a:spcPts val="0"/>
              </a:spcAft>
              <a:buNone/>
            </a:pPr>
            <a:r>
              <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recipes_id	name</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1		Death Spuds</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2		Homemade Bread</a:t>
            </a:r>
            <a:endParaRPr sz="900">
              <a:latin typeface="Source Code Pro"/>
              <a:ea typeface="Source Code Pro"/>
              <a:cs typeface="Source Code Pro"/>
              <a:sym typeface="Source Code Pro"/>
            </a:endParaRPr>
          </a:p>
          <a:p>
            <a:pPr indent="0" lvl="0" marL="0" rtl="0" algn="l">
              <a:spcBef>
                <a:spcPts val="0"/>
              </a:spcBef>
              <a:spcAft>
                <a:spcPts val="0"/>
              </a:spcAft>
              <a:buNone/>
            </a:pPr>
            <a:r>
              <a:rPr lang="en" sz="900">
                <a:latin typeface="Source Code Pro"/>
                <a:ea typeface="Source Code Pro"/>
                <a:cs typeface="Source Code Pro"/>
                <a:sym typeface="Source Code Pro"/>
              </a:rPr>
              <a:t>3		Meatloaf</a:t>
            </a:r>
            <a:endParaRPr>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Create View to hide complexity of linking tables</a:t>
            </a:r>
            <a:endParaRPr/>
          </a:p>
        </p:txBody>
      </p:sp>
      <p:sp>
        <p:nvSpPr>
          <p:cNvPr id="222" name="Google Shape;222;p23"/>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create view general_vw (Recipe, Rating, Contributor, Category, Difficulty, Time )</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as select rec.recipes_name, </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case </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when r.rating = 1 then 'Five Stars'</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when r.rating = 2 then 'Four Stars'</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when r.rating = 3 then 'Three Stars'</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when r.rating = 4 then 'Two Stars'</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else 'One Star'</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end,</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c.contributor_name, fc.food_category_name, d.difficulty, t.time_amount</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from recipes rec </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inner join rating r on rec.rating_id = r.rating_id</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inner join recipes_has_contributors rc on rec.recipes_id = rc.recipes_id</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inner join contributor c on rc.contributor_id = c.contributor_id</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inner join recipes_has_food_category rfc on rec.recipes_id = rfc.recipes_id</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inner join food_category fc on rfc.food_category_id = fc.food_category_id</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inner join difficulty d on rec.difficulty_id = d.difficulty_id</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inner join time_to_make t on rec.time_to_make_id = t.time_to_make_id;</a:t>
            </a:r>
            <a:endParaRPr sz="800">
              <a:latin typeface="Source Code Pro"/>
              <a:ea typeface="Source Code Pro"/>
              <a:cs typeface="Source Code Pro"/>
              <a:sym typeface="Source Code Pro"/>
            </a:endParaRPr>
          </a:p>
          <a:p>
            <a:pPr indent="0" lvl="0" marL="0" rtl="0" algn="l">
              <a:spcBef>
                <a:spcPts val="0"/>
              </a:spcBef>
              <a:spcAft>
                <a:spcPts val="0"/>
              </a:spcAft>
              <a:buNone/>
            </a:pPr>
            <a:r>
              <a:t/>
            </a:r>
            <a:endParaRPr sz="800">
              <a:latin typeface="Source Code Pro"/>
              <a:ea typeface="Source Code Pro"/>
              <a:cs typeface="Source Code Pro"/>
              <a:sym typeface="Source Code Pro"/>
            </a:endParaRPr>
          </a:p>
          <a:p>
            <a:pPr indent="0" lvl="0" marL="0" rtl="0" algn="l">
              <a:spcBef>
                <a:spcPts val="0"/>
              </a:spcBef>
              <a:spcAft>
                <a:spcPts val="0"/>
              </a:spcAft>
              <a:buNone/>
            </a:pPr>
            <a:r>
              <a:rPr lang="en" sz="800">
                <a:latin typeface="Source Code Pro"/>
                <a:ea typeface="Source Code Pro"/>
                <a:cs typeface="Source Code Pro"/>
                <a:sym typeface="Source Code Pro"/>
              </a:rPr>
              <a:t>select * from general_vw;</a:t>
            </a:r>
            <a:endParaRPr sz="800">
              <a:latin typeface="Source Code Pro"/>
              <a:ea typeface="Source Code Pro"/>
              <a:cs typeface="Source Code Pro"/>
              <a:sym typeface="Source Code Pro"/>
            </a:endParaRPr>
          </a:p>
        </p:txBody>
      </p:sp>
      <p:sp>
        <p:nvSpPr>
          <p:cNvPr id="223" name="Google Shape;223;p23"/>
          <p:cNvSpPr txBox="1"/>
          <p:nvPr/>
        </p:nvSpPr>
        <p:spPr>
          <a:xfrm>
            <a:off x="2930675" y="4122175"/>
            <a:ext cx="6146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800">
                <a:latin typeface="Source Code Pro"/>
                <a:ea typeface="Source Code Pro"/>
                <a:cs typeface="Source Code Pro"/>
                <a:sym typeface="Source Code Pro"/>
              </a:rPr>
              <a:t>Recipe		Rating		Contributor		Category	Difficulty	Time</a:t>
            </a:r>
            <a:endParaRPr b="1"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Homemade Bread	Five Stars	Jandy Kiger		Breads		Comfortable	1 hour</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Death Spuds	Five Stars	Jaynann Perrett		Side Dishes	Beginner	45 min</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Meatloaf	Five Stars	Jaynann Perrett		Main Dishes	Beginner	45 min</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t/>
            </a:r>
            <a:endParaRPr sz="800">
              <a:latin typeface="Source Code Pro"/>
              <a:ea typeface="Source Code Pro"/>
              <a:cs typeface="Source Code Pro"/>
              <a:sym typeface="Source Code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Pitfalls</a:t>
            </a:r>
            <a:endParaRPr/>
          </a:p>
        </p:txBody>
      </p:sp>
      <p:sp>
        <p:nvSpPr>
          <p:cNvPr id="229" name="Google Shape;229;p24"/>
          <p:cNvSpPr txBox="1"/>
          <p:nvPr>
            <p:ph idx="1" type="body"/>
          </p:nvPr>
        </p:nvSpPr>
        <p:spPr>
          <a:xfrm>
            <a:off x="311700" y="1147225"/>
            <a:ext cx="8520600" cy="35283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sz="1600"/>
              <a:t>If I were to start this all over again, I would draw out the tables with some information in them. I found myself dropping and re-running adjusted scripts because I remembered an id for a table, but not a column that would make sense to the user (name). For example, I had a food_category_id, but missed the food_category_name, often little things I figured out once I had data to enter. </a:t>
            </a:r>
            <a:endParaRPr sz="1600"/>
          </a:p>
          <a:p>
            <a:pPr indent="0" lvl="0" marL="0" rtl="0" algn="l">
              <a:lnSpc>
                <a:spcPct val="95000"/>
              </a:lnSpc>
              <a:spcBef>
                <a:spcPts val="1200"/>
              </a:spcBef>
              <a:spcAft>
                <a:spcPts val="0"/>
              </a:spcAft>
              <a:buNone/>
            </a:pPr>
            <a:r>
              <a:rPr lang="en" sz="1600"/>
              <a:t>I still think there will be a problem with key_ingredients as it leaves so much to user </a:t>
            </a:r>
            <a:r>
              <a:rPr lang="en" sz="1600"/>
              <a:t>discretion,</a:t>
            </a:r>
            <a:r>
              <a:rPr lang="en" sz="1600"/>
              <a:t>  and </a:t>
            </a:r>
            <a:r>
              <a:rPr lang="en" sz="1600"/>
              <a:t>spelling</a:t>
            </a:r>
            <a:r>
              <a:rPr lang="en" sz="1600"/>
              <a:t> errors could create new rows and lost ability to query. I think a search of the ingredient field may be more effective in finding data, but the cost could be that it takes longer than an indexed key_ingredient table.</a:t>
            </a:r>
            <a:endParaRPr sz="1600"/>
          </a:p>
          <a:p>
            <a:pPr indent="0" lvl="0" marL="0" rtl="0" algn="l">
              <a:lnSpc>
                <a:spcPct val="95000"/>
              </a:lnSpc>
              <a:spcBef>
                <a:spcPts val="1200"/>
              </a:spcBef>
              <a:spcAft>
                <a:spcPts val="1200"/>
              </a:spcAft>
              <a:buNone/>
            </a:pPr>
            <a:r>
              <a:rPr lang="en" sz="1600"/>
              <a:t>I have entered data and used queries to verify it is all where it needs to be, so it is very cool to see it working! I am positive there are improvements to be made but I am excited to be able to use what I have learned this semester.</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Script to run the Recipes Database</a:t>
            </a:r>
            <a:endParaRPr/>
          </a:p>
        </p:txBody>
      </p:sp>
      <p:sp>
        <p:nvSpPr>
          <p:cNvPr id="235" name="Google Shape;235;p25"/>
          <p:cNvSpPr txBox="1"/>
          <p:nvPr>
            <p:ph idx="1" type="body"/>
          </p:nvPr>
        </p:nvSpPr>
        <p:spPr>
          <a:xfrm>
            <a:off x="311700" y="1021300"/>
            <a:ext cx="8520600" cy="39594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 Schema recipes</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 Final Project CIT225</a:t>
            </a:r>
            <a:endParaRPr/>
          </a:p>
          <a:p>
            <a:pPr indent="0" lvl="0" marL="0" rtl="0" algn="l">
              <a:spcBef>
                <a:spcPts val="0"/>
              </a:spcBef>
              <a:spcAft>
                <a:spcPts val="0"/>
              </a:spcAft>
              <a:buClr>
                <a:schemeClr val="dk1"/>
              </a:buClr>
              <a:buSzPct val="61111"/>
              <a:buFont typeface="Arial"/>
              <a:buNone/>
            </a:pPr>
            <a:r>
              <a:rPr lang="en"/>
              <a:t>DROP SCHEMA IF EXISTS `recipes` ;</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 Schema recipes</a:t>
            </a:r>
            <a:endParaRPr/>
          </a:p>
          <a:p>
            <a:pPr indent="0" lvl="0" marL="0" rtl="0" algn="l">
              <a:spcBef>
                <a:spcPts val="0"/>
              </a:spcBef>
              <a:spcAft>
                <a:spcPts val="0"/>
              </a:spcAft>
              <a:buClr>
                <a:schemeClr val="dk1"/>
              </a:buClr>
              <a:buSzPct val="61111"/>
              <a:buFont typeface="Arial"/>
              <a:buNone/>
            </a:pPr>
            <a:r>
              <a:rPr lang="en"/>
              <a:t>--</a:t>
            </a:r>
            <a:endParaRPr/>
          </a:p>
          <a:p>
            <a:pPr indent="0" lvl="0" marL="0" rtl="0" algn="l">
              <a:spcBef>
                <a:spcPts val="0"/>
              </a:spcBef>
              <a:spcAft>
                <a:spcPts val="0"/>
              </a:spcAft>
              <a:buClr>
                <a:schemeClr val="dk1"/>
              </a:buClr>
              <a:buSzPct val="61111"/>
              <a:buFont typeface="Arial"/>
              <a:buNone/>
            </a:pPr>
            <a:r>
              <a:rPr lang="en"/>
              <a:t>-- Final Project CIT225</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CREATE SCHEMA IF NOT EXISTS `recipes` DEFAULT CHARACTER SET utf8 COLLATE utf8_bin ;</a:t>
            </a:r>
            <a:endParaRPr/>
          </a:p>
          <a:p>
            <a:pPr indent="0" lvl="0" marL="0" rtl="0" algn="l">
              <a:spcBef>
                <a:spcPts val="0"/>
              </a:spcBef>
              <a:spcAft>
                <a:spcPts val="0"/>
              </a:spcAft>
              <a:buClr>
                <a:schemeClr val="dk1"/>
              </a:buClr>
              <a:buSzPct val="61111"/>
              <a:buFont typeface="Arial"/>
              <a:buNone/>
            </a:pPr>
            <a:r>
              <a:rPr lang="en"/>
              <a:t>USE `recipes` ;</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 Table `recipes`.`rating`</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DROP TABLE IF EXISTS `recipes`.`rating` ;</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CREATE TABLE IF NOT EXISTS `recipes`.`rating` (</a:t>
            </a:r>
            <a:endParaRPr/>
          </a:p>
          <a:p>
            <a:pPr indent="0" lvl="0" marL="0" rtl="0" algn="l">
              <a:spcBef>
                <a:spcPts val="0"/>
              </a:spcBef>
              <a:spcAft>
                <a:spcPts val="0"/>
              </a:spcAft>
              <a:buClr>
                <a:schemeClr val="dk1"/>
              </a:buClr>
              <a:buSzPct val="61111"/>
              <a:buFont typeface="Arial"/>
              <a:buNone/>
            </a:pPr>
            <a:r>
              <a:rPr lang="en"/>
              <a:t>  `rating_id` INT NOT NULL AUTO_INCREMENT,</a:t>
            </a:r>
            <a:endParaRPr/>
          </a:p>
          <a:p>
            <a:pPr indent="0" lvl="0" marL="0" rtl="0" algn="l">
              <a:spcBef>
                <a:spcPts val="0"/>
              </a:spcBef>
              <a:spcAft>
                <a:spcPts val="0"/>
              </a:spcAft>
              <a:buClr>
                <a:schemeClr val="dk1"/>
              </a:buClr>
              <a:buSzPct val="61111"/>
              <a:buFont typeface="Arial"/>
              <a:buNone/>
            </a:pPr>
            <a:r>
              <a:rPr lang="en"/>
              <a:t>  `rating` ENUM('5', '4', '3', '2', '1') NOT NULL,</a:t>
            </a:r>
            <a:endParaRPr/>
          </a:p>
          <a:p>
            <a:pPr indent="0" lvl="0" marL="0" rtl="0" algn="l">
              <a:spcBef>
                <a:spcPts val="0"/>
              </a:spcBef>
              <a:spcAft>
                <a:spcPts val="0"/>
              </a:spcAft>
              <a:buClr>
                <a:schemeClr val="dk1"/>
              </a:buClr>
              <a:buSzPct val="61111"/>
              <a:buFont typeface="Arial"/>
              <a:buNone/>
            </a:pPr>
            <a:r>
              <a:rPr lang="en"/>
              <a:t>  PRIMARY KEY (`rating_id`))</a:t>
            </a:r>
            <a:endParaRPr/>
          </a:p>
          <a:p>
            <a:pPr indent="0" lvl="0" marL="0" rtl="0" algn="l">
              <a:spcBef>
                <a:spcPts val="0"/>
              </a:spcBef>
              <a:spcAft>
                <a:spcPts val="0"/>
              </a:spcAft>
              <a:buClr>
                <a:schemeClr val="dk1"/>
              </a:buClr>
              <a:buSzPct val="61111"/>
              <a:buFont typeface="Arial"/>
              <a:buNone/>
            </a:pPr>
            <a:r>
              <a:rPr lang="en"/>
              <a:t>ENGINE = InnoDB;</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 Table `recipes`.`ingredients`</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DROP TABLE IF EXISTS `recipes`.`ingredients` ;</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CREATE TABLE IF NOT EXISTS `recipes`.`ingredients` (</a:t>
            </a:r>
            <a:endParaRPr/>
          </a:p>
          <a:p>
            <a:pPr indent="0" lvl="0" marL="0" rtl="0" algn="l">
              <a:spcBef>
                <a:spcPts val="0"/>
              </a:spcBef>
              <a:spcAft>
                <a:spcPts val="0"/>
              </a:spcAft>
              <a:buClr>
                <a:schemeClr val="dk1"/>
              </a:buClr>
              <a:buSzPct val="61111"/>
              <a:buFont typeface="Arial"/>
              <a:buNone/>
            </a:pPr>
            <a:r>
              <a:rPr lang="en"/>
              <a:t>  `ingredients_id` INT NOT NULL AUTO_INCREMENT,</a:t>
            </a:r>
            <a:endParaRPr/>
          </a:p>
          <a:p>
            <a:pPr indent="0" lvl="0" marL="0" rtl="0" algn="l">
              <a:spcBef>
                <a:spcPts val="0"/>
              </a:spcBef>
              <a:spcAft>
                <a:spcPts val="0"/>
              </a:spcAft>
              <a:buClr>
                <a:schemeClr val="dk1"/>
              </a:buClr>
              <a:buSzPct val="61111"/>
              <a:buFont typeface="Arial"/>
              <a:buNone/>
            </a:pPr>
            <a:r>
              <a:rPr lang="en"/>
              <a:t>  `ingredients` TEXT(1500) NOT NULL,</a:t>
            </a:r>
            <a:endParaRPr/>
          </a:p>
          <a:p>
            <a:pPr indent="0" lvl="0" marL="0" rtl="0" algn="l">
              <a:spcBef>
                <a:spcPts val="0"/>
              </a:spcBef>
              <a:spcAft>
                <a:spcPts val="0"/>
              </a:spcAft>
              <a:buClr>
                <a:schemeClr val="dk1"/>
              </a:buClr>
              <a:buSzPct val="61111"/>
              <a:buFont typeface="Arial"/>
              <a:buNone/>
            </a:pPr>
            <a:r>
              <a:rPr lang="en"/>
              <a:t>  PRIMARY KEY (`ingredients_id`))</a:t>
            </a:r>
            <a:endParaRPr/>
          </a:p>
          <a:p>
            <a:pPr indent="0" lvl="0" marL="0" rtl="0" algn="l">
              <a:spcBef>
                <a:spcPts val="0"/>
              </a:spcBef>
              <a:spcAft>
                <a:spcPts val="0"/>
              </a:spcAft>
              <a:buNone/>
            </a:pPr>
            <a:r>
              <a:rPr lang="en"/>
              <a:t>ENGINE = InnoDB;</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6"/>
          <p:cNvSpPr txBox="1"/>
          <p:nvPr>
            <p:ph idx="1" type="body"/>
          </p:nvPr>
        </p:nvSpPr>
        <p:spPr>
          <a:xfrm>
            <a:off x="171075" y="59200"/>
            <a:ext cx="8520600" cy="4862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dk1"/>
              </a:buClr>
              <a:buSzPts val="275"/>
              <a:buFont typeface="Arial"/>
              <a:buNone/>
            </a:pPr>
            <a:r>
              <a:rPr lang="en" sz="700"/>
              <a:t>-- -----------------------------------------------------</a:t>
            </a:r>
            <a:endParaRPr sz="700"/>
          </a:p>
          <a:p>
            <a:pPr indent="0" lvl="0" marL="0" rtl="0" algn="l">
              <a:lnSpc>
                <a:spcPct val="105000"/>
              </a:lnSpc>
              <a:spcBef>
                <a:spcPts val="0"/>
              </a:spcBef>
              <a:spcAft>
                <a:spcPts val="0"/>
              </a:spcAft>
              <a:buClr>
                <a:schemeClr val="dk1"/>
              </a:buClr>
              <a:buSzPts val="275"/>
              <a:buFont typeface="Arial"/>
              <a:buNone/>
            </a:pPr>
            <a:r>
              <a:rPr lang="en" sz="700"/>
              <a:t>-- Table `recipes`.`how_to`</a:t>
            </a:r>
            <a:endParaRPr sz="700"/>
          </a:p>
          <a:p>
            <a:pPr indent="0" lvl="0" marL="0" rtl="0" algn="l">
              <a:lnSpc>
                <a:spcPct val="105000"/>
              </a:lnSpc>
              <a:spcBef>
                <a:spcPts val="0"/>
              </a:spcBef>
              <a:spcAft>
                <a:spcPts val="0"/>
              </a:spcAft>
              <a:buClr>
                <a:schemeClr val="dk1"/>
              </a:buClr>
              <a:buSzPts val="275"/>
              <a:buFont typeface="Arial"/>
              <a:buNone/>
            </a:pPr>
            <a:r>
              <a:rPr lang="en" sz="700"/>
              <a:t>-- -----------------------------------------------------</a:t>
            </a:r>
            <a:endParaRPr sz="700"/>
          </a:p>
          <a:p>
            <a:pPr indent="0" lvl="0" marL="0" rtl="0" algn="l">
              <a:lnSpc>
                <a:spcPct val="105000"/>
              </a:lnSpc>
              <a:spcBef>
                <a:spcPts val="0"/>
              </a:spcBef>
              <a:spcAft>
                <a:spcPts val="0"/>
              </a:spcAft>
              <a:buClr>
                <a:schemeClr val="dk1"/>
              </a:buClr>
              <a:buSzPts val="275"/>
              <a:buFont typeface="Arial"/>
              <a:buNone/>
            </a:pPr>
            <a:r>
              <a:rPr lang="en" sz="700"/>
              <a:t>DROP TABLE IF EXISTS `recipes`.`how_to` ;</a:t>
            </a:r>
            <a:endParaRPr sz="700"/>
          </a:p>
          <a:p>
            <a:pPr indent="0" lvl="0" marL="0" rtl="0" algn="l">
              <a:lnSpc>
                <a:spcPct val="105000"/>
              </a:lnSpc>
              <a:spcBef>
                <a:spcPts val="0"/>
              </a:spcBef>
              <a:spcAft>
                <a:spcPts val="0"/>
              </a:spcAft>
              <a:buClr>
                <a:schemeClr val="dk1"/>
              </a:buClr>
              <a:buSzPts val="275"/>
              <a:buFont typeface="Arial"/>
              <a:buNone/>
            </a:pPr>
            <a:r>
              <a:t/>
            </a:r>
            <a:endParaRPr sz="700"/>
          </a:p>
          <a:p>
            <a:pPr indent="0" lvl="0" marL="0" rtl="0" algn="l">
              <a:lnSpc>
                <a:spcPct val="105000"/>
              </a:lnSpc>
              <a:spcBef>
                <a:spcPts val="0"/>
              </a:spcBef>
              <a:spcAft>
                <a:spcPts val="0"/>
              </a:spcAft>
              <a:buClr>
                <a:schemeClr val="dk1"/>
              </a:buClr>
              <a:buSzPts val="275"/>
              <a:buFont typeface="Arial"/>
              <a:buNone/>
            </a:pPr>
            <a:r>
              <a:rPr lang="en" sz="700"/>
              <a:t>CREATE TABLE IF NOT EXISTS `recipes`.`how_to` (</a:t>
            </a:r>
            <a:endParaRPr sz="700"/>
          </a:p>
          <a:p>
            <a:pPr indent="0" lvl="0" marL="0" rtl="0" algn="l">
              <a:lnSpc>
                <a:spcPct val="105000"/>
              </a:lnSpc>
              <a:spcBef>
                <a:spcPts val="0"/>
              </a:spcBef>
              <a:spcAft>
                <a:spcPts val="0"/>
              </a:spcAft>
              <a:buClr>
                <a:schemeClr val="dk1"/>
              </a:buClr>
              <a:buSzPts val="275"/>
              <a:buFont typeface="Arial"/>
              <a:buNone/>
            </a:pPr>
            <a:r>
              <a:rPr lang="en" sz="700"/>
              <a:t>  `how_to_id` INT NOT NULL AUTO_INCREMENT,</a:t>
            </a:r>
            <a:endParaRPr sz="700"/>
          </a:p>
          <a:p>
            <a:pPr indent="0" lvl="0" marL="0" rtl="0" algn="l">
              <a:lnSpc>
                <a:spcPct val="105000"/>
              </a:lnSpc>
              <a:spcBef>
                <a:spcPts val="0"/>
              </a:spcBef>
              <a:spcAft>
                <a:spcPts val="0"/>
              </a:spcAft>
              <a:buClr>
                <a:schemeClr val="dk1"/>
              </a:buClr>
              <a:buSzPts val="275"/>
              <a:buFont typeface="Arial"/>
              <a:buNone/>
            </a:pPr>
            <a:r>
              <a:rPr lang="en" sz="700"/>
              <a:t>  `how_to_make` VARCHAR(1500) NOT NULL,</a:t>
            </a:r>
            <a:endParaRPr sz="700"/>
          </a:p>
          <a:p>
            <a:pPr indent="0" lvl="0" marL="0" rtl="0" algn="l">
              <a:lnSpc>
                <a:spcPct val="105000"/>
              </a:lnSpc>
              <a:spcBef>
                <a:spcPts val="0"/>
              </a:spcBef>
              <a:spcAft>
                <a:spcPts val="0"/>
              </a:spcAft>
              <a:buClr>
                <a:schemeClr val="dk1"/>
              </a:buClr>
              <a:buSzPts val="275"/>
              <a:buFont typeface="Arial"/>
              <a:buNone/>
            </a:pPr>
            <a:r>
              <a:rPr lang="en" sz="700"/>
              <a:t>  PRIMARY KEY (`how_to_id`))</a:t>
            </a:r>
            <a:endParaRPr sz="700"/>
          </a:p>
          <a:p>
            <a:pPr indent="0" lvl="0" marL="0" rtl="0" algn="l">
              <a:lnSpc>
                <a:spcPct val="105000"/>
              </a:lnSpc>
              <a:spcBef>
                <a:spcPts val="0"/>
              </a:spcBef>
              <a:spcAft>
                <a:spcPts val="0"/>
              </a:spcAft>
              <a:buClr>
                <a:schemeClr val="dk1"/>
              </a:buClr>
              <a:buSzPts val="275"/>
              <a:buFont typeface="Arial"/>
              <a:buNone/>
            </a:pPr>
            <a:r>
              <a:rPr lang="en" sz="700"/>
              <a:t>ENGINE = InnoDB;</a:t>
            </a:r>
            <a:endParaRPr sz="700"/>
          </a:p>
          <a:p>
            <a:pPr indent="0" lvl="0" marL="0" rtl="0" algn="l">
              <a:lnSpc>
                <a:spcPct val="105000"/>
              </a:lnSpc>
              <a:spcBef>
                <a:spcPts val="0"/>
              </a:spcBef>
              <a:spcAft>
                <a:spcPts val="0"/>
              </a:spcAft>
              <a:buClr>
                <a:schemeClr val="dk1"/>
              </a:buClr>
              <a:buSzPts val="275"/>
              <a:buFont typeface="Arial"/>
              <a:buNone/>
            </a:pPr>
            <a:r>
              <a:t/>
            </a:r>
            <a:endParaRPr sz="700"/>
          </a:p>
          <a:p>
            <a:pPr indent="0" lvl="0" marL="0" rtl="0" algn="l">
              <a:lnSpc>
                <a:spcPct val="105000"/>
              </a:lnSpc>
              <a:spcBef>
                <a:spcPts val="0"/>
              </a:spcBef>
              <a:spcAft>
                <a:spcPts val="0"/>
              </a:spcAft>
              <a:buClr>
                <a:schemeClr val="dk1"/>
              </a:buClr>
              <a:buSzPts val="275"/>
              <a:buFont typeface="Arial"/>
              <a:buNone/>
            </a:pPr>
            <a:r>
              <a:rPr lang="en" sz="700"/>
              <a:t>-- -----------------------------------------------------</a:t>
            </a:r>
            <a:endParaRPr sz="700"/>
          </a:p>
          <a:p>
            <a:pPr indent="0" lvl="0" marL="0" rtl="0" algn="l">
              <a:lnSpc>
                <a:spcPct val="105000"/>
              </a:lnSpc>
              <a:spcBef>
                <a:spcPts val="0"/>
              </a:spcBef>
              <a:spcAft>
                <a:spcPts val="0"/>
              </a:spcAft>
              <a:buClr>
                <a:schemeClr val="dk1"/>
              </a:buClr>
              <a:buSzPts val="275"/>
              <a:buFont typeface="Arial"/>
              <a:buNone/>
            </a:pPr>
            <a:r>
              <a:rPr lang="en" sz="700"/>
              <a:t>-- Table `recipes`.`difficulty`</a:t>
            </a:r>
            <a:endParaRPr sz="700"/>
          </a:p>
          <a:p>
            <a:pPr indent="0" lvl="0" marL="0" rtl="0" algn="l">
              <a:lnSpc>
                <a:spcPct val="105000"/>
              </a:lnSpc>
              <a:spcBef>
                <a:spcPts val="0"/>
              </a:spcBef>
              <a:spcAft>
                <a:spcPts val="0"/>
              </a:spcAft>
              <a:buClr>
                <a:schemeClr val="dk1"/>
              </a:buClr>
              <a:buSzPts val="275"/>
              <a:buFont typeface="Arial"/>
              <a:buNone/>
            </a:pPr>
            <a:r>
              <a:rPr lang="en" sz="700"/>
              <a:t>-- -----------------------------------------------------</a:t>
            </a:r>
            <a:endParaRPr sz="700"/>
          </a:p>
          <a:p>
            <a:pPr indent="0" lvl="0" marL="0" rtl="0" algn="l">
              <a:lnSpc>
                <a:spcPct val="105000"/>
              </a:lnSpc>
              <a:spcBef>
                <a:spcPts val="0"/>
              </a:spcBef>
              <a:spcAft>
                <a:spcPts val="0"/>
              </a:spcAft>
              <a:buClr>
                <a:schemeClr val="dk1"/>
              </a:buClr>
              <a:buSzPts val="275"/>
              <a:buFont typeface="Arial"/>
              <a:buNone/>
            </a:pPr>
            <a:r>
              <a:rPr lang="en" sz="700"/>
              <a:t>DROP TABLE IF EXISTS `recipes`.`difficulty` ;</a:t>
            </a:r>
            <a:endParaRPr sz="700"/>
          </a:p>
          <a:p>
            <a:pPr indent="0" lvl="0" marL="0" rtl="0" algn="l">
              <a:lnSpc>
                <a:spcPct val="105000"/>
              </a:lnSpc>
              <a:spcBef>
                <a:spcPts val="0"/>
              </a:spcBef>
              <a:spcAft>
                <a:spcPts val="0"/>
              </a:spcAft>
              <a:buClr>
                <a:schemeClr val="dk1"/>
              </a:buClr>
              <a:buSzPts val="275"/>
              <a:buFont typeface="Arial"/>
              <a:buNone/>
            </a:pPr>
            <a:r>
              <a:t/>
            </a:r>
            <a:endParaRPr sz="700"/>
          </a:p>
          <a:p>
            <a:pPr indent="0" lvl="0" marL="0" rtl="0" algn="l">
              <a:lnSpc>
                <a:spcPct val="105000"/>
              </a:lnSpc>
              <a:spcBef>
                <a:spcPts val="0"/>
              </a:spcBef>
              <a:spcAft>
                <a:spcPts val="0"/>
              </a:spcAft>
              <a:buClr>
                <a:schemeClr val="dk1"/>
              </a:buClr>
              <a:buSzPts val="275"/>
              <a:buFont typeface="Arial"/>
              <a:buNone/>
            </a:pPr>
            <a:r>
              <a:rPr lang="en" sz="700"/>
              <a:t>CREATE TABLE IF NOT EXISTS `recipes`.`difficulty` (</a:t>
            </a:r>
            <a:endParaRPr sz="700"/>
          </a:p>
          <a:p>
            <a:pPr indent="0" lvl="0" marL="0" rtl="0" algn="l">
              <a:lnSpc>
                <a:spcPct val="105000"/>
              </a:lnSpc>
              <a:spcBef>
                <a:spcPts val="0"/>
              </a:spcBef>
              <a:spcAft>
                <a:spcPts val="0"/>
              </a:spcAft>
              <a:buClr>
                <a:schemeClr val="dk1"/>
              </a:buClr>
              <a:buSzPts val="275"/>
              <a:buFont typeface="Arial"/>
              <a:buNone/>
            </a:pPr>
            <a:r>
              <a:rPr lang="en" sz="700"/>
              <a:t>  `difficulty_id` INT NOT NULL AUTO_INCREMENT,</a:t>
            </a:r>
            <a:endParaRPr sz="700"/>
          </a:p>
          <a:p>
            <a:pPr indent="0" lvl="0" marL="0" rtl="0" algn="l">
              <a:lnSpc>
                <a:spcPct val="105000"/>
              </a:lnSpc>
              <a:spcBef>
                <a:spcPts val="0"/>
              </a:spcBef>
              <a:spcAft>
                <a:spcPts val="0"/>
              </a:spcAft>
              <a:buClr>
                <a:schemeClr val="dk1"/>
              </a:buClr>
              <a:buSzPts val="275"/>
              <a:buFont typeface="Arial"/>
              <a:buNone/>
            </a:pPr>
            <a:r>
              <a:rPr lang="en" sz="700"/>
              <a:t>  `difficulty` ENUM('Expert', 'Comfortable', 'Beginner', 'Children') NOT NULL,</a:t>
            </a:r>
            <a:endParaRPr sz="700"/>
          </a:p>
          <a:p>
            <a:pPr indent="0" lvl="0" marL="0" rtl="0" algn="l">
              <a:lnSpc>
                <a:spcPct val="105000"/>
              </a:lnSpc>
              <a:spcBef>
                <a:spcPts val="0"/>
              </a:spcBef>
              <a:spcAft>
                <a:spcPts val="0"/>
              </a:spcAft>
              <a:buClr>
                <a:schemeClr val="dk1"/>
              </a:buClr>
              <a:buSzPts val="275"/>
              <a:buFont typeface="Arial"/>
              <a:buNone/>
            </a:pPr>
            <a:r>
              <a:rPr lang="en" sz="700"/>
              <a:t>  PRIMARY KEY (`difficulty_id`))</a:t>
            </a:r>
            <a:endParaRPr sz="700"/>
          </a:p>
          <a:p>
            <a:pPr indent="0" lvl="0" marL="0" rtl="0" algn="l">
              <a:lnSpc>
                <a:spcPct val="105000"/>
              </a:lnSpc>
              <a:spcBef>
                <a:spcPts val="0"/>
              </a:spcBef>
              <a:spcAft>
                <a:spcPts val="0"/>
              </a:spcAft>
              <a:buClr>
                <a:schemeClr val="dk1"/>
              </a:buClr>
              <a:buSzPts val="275"/>
              <a:buFont typeface="Arial"/>
              <a:buNone/>
            </a:pPr>
            <a:r>
              <a:rPr lang="en" sz="700"/>
              <a:t>ENGINE = InnoDB;</a:t>
            </a:r>
            <a:endParaRPr sz="700"/>
          </a:p>
          <a:p>
            <a:pPr indent="0" lvl="0" marL="0" rtl="0" algn="l">
              <a:lnSpc>
                <a:spcPct val="105000"/>
              </a:lnSpc>
              <a:spcBef>
                <a:spcPts val="0"/>
              </a:spcBef>
              <a:spcAft>
                <a:spcPts val="0"/>
              </a:spcAft>
              <a:buClr>
                <a:schemeClr val="dk1"/>
              </a:buClr>
              <a:buSzPts val="275"/>
              <a:buFont typeface="Arial"/>
              <a:buNone/>
            </a:pPr>
            <a:r>
              <a:t/>
            </a:r>
            <a:endParaRPr sz="700"/>
          </a:p>
          <a:p>
            <a:pPr indent="0" lvl="0" marL="0" rtl="0" algn="l">
              <a:lnSpc>
                <a:spcPct val="105000"/>
              </a:lnSpc>
              <a:spcBef>
                <a:spcPts val="0"/>
              </a:spcBef>
              <a:spcAft>
                <a:spcPts val="0"/>
              </a:spcAft>
              <a:buClr>
                <a:schemeClr val="dk1"/>
              </a:buClr>
              <a:buSzPts val="275"/>
              <a:buFont typeface="Arial"/>
              <a:buNone/>
            </a:pPr>
            <a:r>
              <a:rPr lang="en" sz="700"/>
              <a:t>-- -----------------------------------------------------</a:t>
            </a:r>
            <a:endParaRPr sz="700"/>
          </a:p>
          <a:p>
            <a:pPr indent="0" lvl="0" marL="0" rtl="0" algn="l">
              <a:lnSpc>
                <a:spcPct val="105000"/>
              </a:lnSpc>
              <a:spcBef>
                <a:spcPts val="0"/>
              </a:spcBef>
              <a:spcAft>
                <a:spcPts val="0"/>
              </a:spcAft>
              <a:buClr>
                <a:schemeClr val="dk1"/>
              </a:buClr>
              <a:buSzPts val="275"/>
              <a:buFont typeface="Arial"/>
              <a:buNone/>
            </a:pPr>
            <a:r>
              <a:rPr lang="en" sz="700"/>
              <a:t>-- Table `recipes`.`time_to_make`</a:t>
            </a:r>
            <a:endParaRPr sz="700"/>
          </a:p>
          <a:p>
            <a:pPr indent="0" lvl="0" marL="0" rtl="0" algn="l">
              <a:lnSpc>
                <a:spcPct val="105000"/>
              </a:lnSpc>
              <a:spcBef>
                <a:spcPts val="0"/>
              </a:spcBef>
              <a:spcAft>
                <a:spcPts val="0"/>
              </a:spcAft>
              <a:buClr>
                <a:schemeClr val="dk1"/>
              </a:buClr>
              <a:buSzPts val="275"/>
              <a:buFont typeface="Arial"/>
              <a:buNone/>
            </a:pPr>
            <a:r>
              <a:rPr lang="en" sz="700"/>
              <a:t>-- -----------------------------------------------------</a:t>
            </a:r>
            <a:endParaRPr sz="700"/>
          </a:p>
          <a:p>
            <a:pPr indent="0" lvl="0" marL="0" rtl="0" algn="l">
              <a:lnSpc>
                <a:spcPct val="105000"/>
              </a:lnSpc>
              <a:spcBef>
                <a:spcPts val="0"/>
              </a:spcBef>
              <a:spcAft>
                <a:spcPts val="0"/>
              </a:spcAft>
              <a:buClr>
                <a:schemeClr val="dk1"/>
              </a:buClr>
              <a:buSzPts val="275"/>
              <a:buFont typeface="Arial"/>
              <a:buNone/>
            </a:pPr>
            <a:r>
              <a:rPr lang="en" sz="700"/>
              <a:t>DROP TABLE IF EXISTS `recipes`.`time_to_make` ;</a:t>
            </a:r>
            <a:endParaRPr sz="700"/>
          </a:p>
          <a:p>
            <a:pPr indent="0" lvl="0" marL="0" rtl="0" algn="l">
              <a:lnSpc>
                <a:spcPct val="105000"/>
              </a:lnSpc>
              <a:spcBef>
                <a:spcPts val="0"/>
              </a:spcBef>
              <a:spcAft>
                <a:spcPts val="0"/>
              </a:spcAft>
              <a:buClr>
                <a:schemeClr val="dk1"/>
              </a:buClr>
              <a:buSzPts val="275"/>
              <a:buFont typeface="Arial"/>
              <a:buNone/>
            </a:pPr>
            <a:r>
              <a:t/>
            </a:r>
            <a:endParaRPr sz="700"/>
          </a:p>
          <a:p>
            <a:pPr indent="0" lvl="0" marL="0" rtl="0" algn="l">
              <a:lnSpc>
                <a:spcPct val="105000"/>
              </a:lnSpc>
              <a:spcBef>
                <a:spcPts val="0"/>
              </a:spcBef>
              <a:spcAft>
                <a:spcPts val="0"/>
              </a:spcAft>
              <a:buClr>
                <a:schemeClr val="dk1"/>
              </a:buClr>
              <a:buSzPts val="275"/>
              <a:buFont typeface="Arial"/>
              <a:buNone/>
            </a:pPr>
            <a:r>
              <a:rPr lang="en" sz="700"/>
              <a:t>CREATE TABLE IF NOT EXISTS `recipes`.`time_to_make` (</a:t>
            </a:r>
            <a:endParaRPr sz="700"/>
          </a:p>
          <a:p>
            <a:pPr indent="0" lvl="0" marL="0" rtl="0" algn="l">
              <a:lnSpc>
                <a:spcPct val="105000"/>
              </a:lnSpc>
              <a:spcBef>
                <a:spcPts val="0"/>
              </a:spcBef>
              <a:spcAft>
                <a:spcPts val="0"/>
              </a:spcAft>
              <a:buClr>
                <a:schemeClr val="dk1"/>
              </a:buClr>
              <a:buSzPts val="275"/>
              <a:buFont typeface="Arial"/>
              <a:buNone/>
            </a:pPr>
            <a:r>
              <a:rPr lang="en" sz="700"/>
              <a:t>  `time_to_make_id` INT NOT NULL AUTO_INCREMENT,</a:t>
            </a:r>
            <a:endParaRPr sz="700"/>
          </a:p>
          <a:p>
            <a:pPr indent="0" lvl="0" marL="0" rtl="0" algn="l">
              <a:lnSpc>
                <a:spcPct val="105000"/>
              </a:lnSpc>
              <a:spcBef>
                <a:spcPts val="0"/>
              </a:spcBef>
              <a:spcAft>
                <a:spcPts val="0"/>
              </a:spcAft>
              <a:buClr>
                <a:schemeClr val="dk1"/>
              </a:buClr>
              <a:buSzPts val="275"/>
              <a:buFont typeface="Arial"/>
              <a:buNone/>
            </a:pPr>
            <a:r>
              <a:rPr lang="en" sz="700"/>
              <a:t>  `time_amount` VARCHAR(45) NOT NULL,</a:t>
            </a:r>
            <a:endParaRPr sz="700"/>
          </a:p>
          <a:p>
            <a:pPr indent="0" lvl="0" marL="0" rtl="0" algn="l">
              <a:lnSpc>
                <a:spcPct val="105000"/>
              </a:lnSpc>
              <a:spcBef>
                <a:spcPts val="0"/>
              </a:spcBef>
              <a:spcAft>
                <a:spcPts val="0"/>
              </a:spcAft>
              <a:buClr>
                <a:schemeClr val="dk1"/>
              </a:buClr>
              <a:buSzPts val="275"/>
              <a:buFont typeface="Arial"/>
              <a:buNone/>
            </a:pPr>
            <a:r>
              <a:rPr lang="en" sz="700"/>
              <a:t>  PRIMARY KEY (`time_to_make_id`))</a:t>
            </a:r>
            <a:endParaRPr sz="700"/>
          </a:p>
          <a:p>
            <a:pPr indent="0" lvl="0" marL="0" rtl="0" algn="l">
              <a:lnSpc>
                <a:spcPct val="105000"/>
              </a:lnSpc>
              <a:spcBef>
                <a:spcPts val="0"/>
              </a:spcBef>
              <a:spcAft>
                <a:spcPts val="0"/>
              </a:spcAft>
              <a:buClr>
                <a:schemeClr val="dk1"/>
              </a:buClr>
              <a:buSzPts val="275"/>
              <a:buFont typeface="Arial"/>
              <a:buNone/>
            </a:pPr>
            <a:r>
              <a:rPr lang="en" sz="700"/>
              <a:t>ENGINE = InnoDB;</a:t>
            </a:r>
            <a:endParaRPr sz="700"/>
          </a:p>
          <a:p>
            <a:pPr indent="0" lvl="0" marL="0" rtl="0" algn="l">
              <a:lnSpc>
                <a:spcPct val="105000"/>
              </a:lnSpc>
              <a:spcBef>
                <a:spcPts val="0"/>
              </a:spcBef>
              <a:spcAft>
                <a:spcPts val="0"/>
              </a:spcAft>
              <a:buClr>
                <a:schemeClr val="dk1"/>
              </a:buClr>
              <a:buSzPts val="275"/>
              <a:buFont typeface="Arial"/>
              <a:buNone/>
            </a:pPr>
            <a:r>
              <a:t/>
            </a:r>
            <a:endParaRPr sz="700"/>
          </a:p>
          <a:p>
            <a:pPr indent="0" lvl="0" marL="0" rtl="0" algn="l">
              <a:lnSpc>
                <a:spcPct val="105000"/>
              </a:lnSpc>
              <a:spcBef>
                <a:spcPts val="0"/>
              </a:spcBef>
              <a:spcAft>
                <a:spcPts val="0"/>
              </a:spcAft>
              <a:buClr>
                <a:schemeClr val="dk1"/>
              </a:buClr>
              <a:buSzPts val="275"/>
              <a:buFont typeface="Arial"/>
              <a:buNone/>
            </a:pPr>
            <a:r>
              <a:rPr lang="en" sz="700"/>
              <a:t>-- -----------------------------------------------------</a:t>
            </a:r>
            <a:endParaRPr sz="700"/>
          </a:p>
          <a:p>
            <a:pPr indent="0" lvl="0" marL="0" rtl="0" algn="l">
              <a:lnSpc>
                <a:spcPct val="105000"/>
              </a:lnSpc>
              <a:spcBef>
                <a:spcPts val="0"/>
              </a:spcBef>
              <a:spcAft>
                <a:spcPts val="0"/>
              </a:spcAft>
              <a:buClr>
                <a:schemeClr val="dk1"/>
              </a:buClr>
              <a:buSzPts val="275"/>
              <a:buFont typeface="Arial"/>
              <a:buNone/>
            </a:pPr>
            <a:r>
              <a:rPr lang="en" sz="700"/>
              <a:t>-- Table `recipes`.`meal_time`</a:t>
            </a:r>
            <a:endParaRPr sz="700"/>
          </a:p>
          <a:p>
            <a:pPr indent="0" lvl="0" marL="0" rtl="0" algn="l">
              <a:lnSpc>
                <a:spcPct val="105000"/>
              </a:lnSpc>
              <a:spcBef>
                <a:spcPts val="0"/>
              </a:spcBef>
              <a:spcAft>
                <a:spcPts val="0"/>
              </a:spcAft>
              <a:buClr>
                <a:schemeClr val="dk1"/>
              </a:buClr>
              <a:buSzPts val="275"/>
              <a:buFont typeface="Arial"/>
              <a:buNone/>
            </a:pPr>
            <a:r>
              <a:rPr lang="en" sz="700"/>
              <a:t>-- -----------------------------------------------------</a:t>
            </a:r>
            <a:endParaRPr sz="700"/>
          </a:p>
          <a:p>
            <a:pPr indent="0" lvl="0" marL="0" rtl="0" algn="l">
              <a:lnSpc>
                <a:spcPct val="105000"/>
              </a:lnSpc>
              <a:spcBef>
                <a:spcPts val="0"/>
              </a:spcBef>
              <a:spcAft>
                <a:spcPts val="0"/>
              </a:spcAft>
              <a:buClr>
                <a:schemeClr val="dk1"/>
              </a:buClr>
              <a:buSzPts val="275"/>
              <a:buFont typeface="Arial"/>
              <a:buNone/>
            </a:pPr>
            <a:r>
              <a:rPr lang="en" sz="700"/>
              <a:t>DROP TABLE IF EXISTS `recipes`.`meal_time` ;</a:t>
            </a:r>
            <a:endParaRPr sz="700"/>
          </a:p>
          <a:p>
            <a:pPr indent="0" lvl="0" marL="0" rtl="0" algn="l">
              <a:lnSpc>
                <a:spcPct val="105000"/>
              </a:lnSpc>
              <a:spcBef>
                <a:spcPts val="0"/>
              </a:spcBef>
              <a:spcAft>
                <a:spcPts val="0"/>
              </a:spcAft>
              <a:buClr>
                <a:schemeClr val="dk1"/>
              </a:buClr>
              <a:buSzPts val="275"/>
              <a:buFont typeface="Arial"/>
              <a:buNone/>
            </a:pPr>
            <a:r>
              <a:t/>
            </a:r>
            <a:endParaRPr sz="700"/>
          </a:p>
          <a:p>
            <a:pPr indent="0" lvl="0" marL="0" rtl="0" algn="l">
              <a:lnSpc>
                <a:spcPct val="105000"/>
              </a:lnSpc>
              <a:spcBef>
                <a:spcPts val="0"/>
              </a:spcBef>
              <a:spcAft>
                <a:spcPts val="0"/>
              </a:spcAft>
              <a:buClr>
                <a:schemeClr val="dk1"/>
              </a:buClr>
              <a:buSzPts val="275"/>
              <a:buFont typeface="Arial"/>
              <a:buNone/>
            </a:pPr>
            <a:r>
              <a:rPr lang="en" sz="700"/>
              <a:t>CREATE TABLE IF NOT EXISTS `recipes`.`meal_time` (</a:t>
            </a:r>
            <a:endParaRPr sz="700"/>
          </a:p>
          <a:p>
            <a:pPr indent="0" lvl="0" marL="0" rtl="0" algn="l">
              <a:lnSpc>
                <a:spcPct val="105000"/>
              </a:lnSpc>
              <a:spcBef>
                <a:spcPts val="0"/>
              </a:spcBef>
              <a:spcAft>
                <a:spcPts val="0"/>
              </a:spcAft>
              <a:buClr>
                <a:schemeClr val="dk1"/>
              </a:buClr>
              <a:buSzPts val="275"/>
              <a:buFont typeface="Arial"/>
              <a:buNone/>
            </a:pPr>
            <a:r>
              <a:rPr lang="en" sz="700"/>
              <a:t>  `meal_time_id` INT NOT NULL AUTO_INCREMENT,</a:t>
            </a:r>
            <a:endParaRPr sz="700"/>
          </a:p>
          <a:p>
            <a:pPr indent="0" lvl="0" marL="0" rtl="0" algn="l">
              <a:lnSpc>
                <a:spcPct val="105000"/>
              </a:lnSpc>
              <a:spcBef>
                <a:spcPts val="0"/>
              </a:spcBef>
              <a:spcAft>
                <a:spcPts val="0"/>
              </a:spcAft>
              <a:buClr>
                <a:schemeClr val="dk1"/>
              </a:buClr>
              <a:buSzPts val="275"/>
              <a:buFont typeface="Arial"/>
              <a:buNone/>
            </a:pPr>
            <a:r>
              <a:rPr lang="en" sz="700"/>
              <a:t>  `meal_time_col` ENUM('Breakfast', 'Lunch', 'Dinner', 'Any') NOT NULL,</a:t>
            </a:r>
            <a:endParaRPr sz="700"/>
          </a:p>
          <a:p>
            <a:pPr indent="0" lvl="0" marL="0" rtl="0" algn="l">
              <a:lnSpc>
                <a:spcPct val="105000"/>
              </a:lnSpc>
              <a:spcBef>
                <a:spcPts val="0"/>
              </a:spcBef>
              <a:spcAft>
                <a:spcPts val="0"/>
              </a:spcAft>
              <a:buClr>
                <a:schemeClr val="dk1"/>
              </a:buClr>
              <a:buSzPts val="275"/>
              <a:buFont typeface="Arial"/>
              <a:buNone/>
            </a:pPr>
            <a:r>
              <a:rPr lang="en" sz="700"/>
              <a:t>  PRIMARY KEY (`meal_time_id`))</a:t>
            </a:r>
            <a:endParaRPr sz="700"/>
          </a:p>
          <a:p>
            <a:pPr indent="0" lvl="0" marL="0" rtl="0" algn="l">
              <a:lnSpc>
                <a:spcPct val="105000"/>
              </a:lnSpc>
              <a:spcBef>
                <a:spcPts val="0"/>
              </a:spcBef>
              <a:spcAft>
                <a:spcPts val="0"/>
              </a:spcAft>
              <a:buSzPts val="275"/>
              <a:buNone/>
            </a:pPr>
            <a:r>
              <a:rPr lang="en" sz="700"/>
              <a:t>ENGINE = InnoDB;</a:t>
            </a:r>
            <a:endParaRPr sz="7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7"/>
          <p:cNvSpPr txBox="1"/>
          <p:nvPr>
            <p:ph idx="1" type="body"/>
          </p:nvPr>
        </p:nvSpPr>
        <p:spPr>
          <a:xfrm>
            <a:off x="311700" y="-37050"/>
            <a:ext cx="8520600" cy="521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550"/>
              <a:t>-- -----------------------------------------------------</a:t>
            </a:r>
            <a:endParaRPr sz="550"/>
          </a:p>
          <a:p>
            <a:pPr indent="0" lvl="0" marL="0" rtl="0" algn="l">
              <a:spcBef>
                <a:spcPts val="0"/>
              </a:spcBef>
              <a:spcAft>
                <a:spcPts val="0"/>
              </a:spcAft>
              <a:buClr>
                <a:schemeClr val="dk1"/>
              </a:buClr>
              <a:buSzPts val="1100"/>
              <a:buFont typeface="Arial"/>
              <a:buNone/>
            </a:pPr>
            <a:r>
              <a:rPr lang="en" sz="550"/>
              <a:t>-- Table `recipes`.`recipes`</a:t>
            </a:r>
            <a:endParaRPr sz="550"/>
          </a:p>
          <a:p>
            <a:pPr indent="0" lvl="0" marL="0" rtl="0" algn="l">
              <a:spcBef>
                <a:spcPts val="0"/>
              </a:spcBef>
              <a:spcAft>
                <a:spcPts val="0"/>
              </a:spcAft>
              <a:buClr>
                <a:schemeClr val="dk1"/>
              </a:buClr>
              <a:buSzPts val="1100"/>
              <a:buFont typeface="Arial"/>
              <a:buNone/>
            </a:pPr>
            <a:r>
              <a:rPr lang="en" sz="550"/>
              <a:t>-- -----------------------------------------------------</a:t>
            </a:r>
            <a:endParaRPr sz="550"/>
          </a:p>
          <a:p>
            <a:pPr indent="0" lvl="0" marL="0" rtl="0" algn="l">
              <a:spcBef>
                <a:spcPts val="0"/>
              </a:spcBef>
              <a:spcAft>
                <a:spcPts val="0"/>
              </a:spcAft>
              <a:buClr>
                <a:schemeClr val="dk1"/>
              </a:buClr>
              <a:buSzPts val="1100"/>
              <a:buFont typeface="Arial"/>
              <a:buNone/>
            </a:pPr>
            <a:r>
              <a:rPr lang="en" sz="550"/>
              <a:t>DROP TABLE IF EXISTS `recipes`.`recipes` ;</a:t>
            </a:r>
            <a:endParaRPr sz="550"/>
          </a:p>
          <a:p>
            <a:pPr indent="0" lvl="0" marL="0" rtl="0" algn="l">
              <a:spcBef>
                <a:spcPts val="0"/>
              </a:spcBef>
              <a:spcAft>
                <a:spcPts val="0"/>
              </a:spcAft>
              <a:buClr>
                <a:schemeClr val="dk1"/>
              </a:buClr>
              <a:buSzPts val="1100"/>
              <a:buFont typeface="Arial"/>
              <a:buNone/>
            </a:pPr>
            <a:r>
              <a:t/>
            </a:r>
            <a:endParaRPr sz="550"/>
          </a:p>
          <a:p>
            <a:pPr indent="0" lvl="0" marL="0" rtl="0" algn="l">
              <a:spcBef>
                <a:spcPts val="0"/>
              </a:spcBef>
              <a:spcAft>
                <a:spcPts val="0"/>
              </a:spcAft>
              <a:buClr>
                <a:schemeClr val="dk1"/>
              </a:buClr>
              <a:buSzPts val="1100"/>
              <a:buFont typeface="Arial"/>
              <a:buNone/>
            </a:pPr>
            <a:r>
              <a:rPr lang="en" sz="550"/>
              <a:t>CREATE TABLE IF NOT EXISTS `recipes`.`recipes` (</a:t>
            </a:r>
            <a:endParaRPr sz="550"/>
          </a:p>
          <a:p>
            <a:pPr indent="0" lvl="0" marL="0" rtl="0" algn="l">
              <a:spcBef>
                <a:spcPts val="0"/>
              </a:spcBef>
              <a:spcAft>
                <a:spcPts val="0"/>
              </a:spcAft>
              <a:buClr>
                <a:schemeClr val="dk1"/>
              </a:buClr>
              <a:buSzPts val="1100"/>
              <a:buFont typeface="Arial"/>
              <a:buNone/>
            </a:pPr>
            <a:r>
              <a:rPr lang="en" sz="550"/>
              <a:t>  `recipes_id` INT NOT NULL AUTO_INCREMENT,</a:t>
            </a:r>
            <a:endParaRPr sz="550"/>
          </a:p>
          <a:p>
            <a:pPr indent="0" lvl="0" marL="0" rtl="0" algn="l">
              <a:spcBef>
                <a:spcPts val="0"/>
              </a:spcBef>
              <a:spcAft>
                <a:spcPts val="0"/>
              </a:spcAft>
              <a:buClr>
                <a:schemeClr val="dk1"/>
              </a:buClr>
              <a:buSzPts val="1100"/>
              <a:buFont typeface="Arial"/>
              <a:buNone/>
            </a:pPr>
            <a:r>
              <a:rPr lang="en" sz="550"/>
              <a:t>  `recipes_name` VARCHAR(45) NOT NULL,</a:t>
            </a:r>
            <a:endParaRPr sz="550"/>
          </a:p>
          <a:p>
            <a:pPr indent="0" lvl="0" marL="0" rtl="0" algn="l">
              <a:spcBef>
                <a:spcPts val="0"/>
              </a:spcBef>
              <a:spcAft>
                <a:spcPts val="0"/>
              </a:spcAft>
              <a:buClr>
                <a:schemeClr val="dk1"/>
              </a:buClr>
              <a:buSzPts val="1100"/>
              <a:buFont typeface="Arial"/>
              <a:buNone/>
            </a:pPr>
            <a:r>
              <a:rPr lang="en" sz="550"/>
              <a:t>  `recipes_description` VARCHAR(45) NULL,</a:t>
            </a:r>
            <a:endParaRPr sz="550"/>
          </a:p>
          <a:p>
            <a:pPr indent="0" lvl="0" marL="0" rtl="0" algn="l">
              <a:spcBef>
                <a:spcPts val="0"/>
              </a:spcBef>
              <a:spcAft>
                <a:spcPts val="0"/>
              </a:spcAft>
              <a:buClr>
                <a:schemeClr val="dk1"/>
              </a:buClr>
              <a:buSzPts val="1100"/>
              <a:buFont typeface="Arial"/>
              <a:buNone/>
            </a:pPr>
            <a:r>
              <a:rPr lang="en" sz="550"/>
              <a:t>  `rating_id` INT NOT NULL,</a:t>
            </a:r>
            <a:endParaRPr sz="550"/>
          </a:p>
          <a:p>
            <a:pPr indent="0" lvl="0" marL="0" rtl="0" algn="l">
              <a:spcBef>
                <a:spcPts val="0"/>
              </a:spcBef>
              <a:spcAft>
                <a:spcPts val="0"/>
              </a:spcAft>
              <a:buClr>
                <a:schemeClr val="dk1"/>
              </a:buClr>
              <a:buSzPts val="1100"/>
              <a:buFont typeface="Arial"/>
              <a:buNone/>
            </a:pPr>
            <a:r>
              <a:rPr lang="en" sz="550"/>
              <a:t>  `ingredients_id` INT NOT NULL,</a:t>
            </a:r>
            <a:endParaRPr sz="550"/>
          </a:p>
          <a:p>
            <a:pPr indent="0" lvl="0" marL="0" rtl="0" algn="l">
              <a:spcBef>
                <a:spcPts val="0"/>
              </a:spcBef>
              <a:spcAft>
                <a:spcPts val="0"/>
              </a:spcAft>
              <a:buClr>
                <a:schemeClr val="dk1"/>
              </a:buClr>
              <a:buSzPts val="1100"/>
              <a:buFont typeface="Arial"/>
              <a:buNone/>
            </a:pPr>
            <a:r>
              <a:rPr lang="en" sz="550"/>
              <a:t>  `how_to_id` INT NOT NULL,</a:t>
            </a:r>
            <a:endParaRPr sz="550"/>
          </a:p>
          <a:p>
            <a:pPr indent="0" lvl="0" marL="0" rtl="0" algn="l">
              <a:spcBef>
                <a:spcPts val="0"/>
              </a:spcBef>
              <a:spcAft>
                <a:spcPts val="0"/>
              </a:spcAft>
              <a:buClr>
                <a:schemeClr val="dk1"/>
              </a:buClr>
              <a:buSzPts val="1100"/>
              <a:buFont typeface="Arial"/>
              <a:buNone/>
            </a:pPr>
            <a:r>
              <a:rPr lang="en" sz="550"/>
              <a:t>  `difficulty_id` INT NOT NULL,</a:t>
            </a:r>
            <a:endParaRPr sz="550"/>
          </a:p>
          <a:p>
            <a:pPr indent="0" lvl="0" marL="0" rtl="0" algn="l">
              <a:spcBef>
                <a:spcPts val="0"/>
              </a:spcBef>
              <a:spcAft>
                <a:spcPts val="0"/>
              </a:spcAft>
              <a:buClr>
                <a:schemeClr val="dk1"/>
              </a:buClr>
              <a:buSzPts val="1100"/>
              <a:buFont typeface="Arial"/>
              <a:buNone/>
            </a:pPr>
            <a:r>
              <a:rPr lang="en" sz="550"/>
              <a:t>  `time_to_make_id` INT NOT NULL,</a:t>
            </a:r>
            <a:endParaRPr sz="550"/>
          </a:p>
          <a:p>
            <a:pPr indent="0" lvl="0" marL="0" rtl="0" algn="l">
              <a:spcBef>
                <a:spcPts val="0"/>
              </a:spcBef>
              <a:spcAft>
                <a:spcPts val="0"/>
              </a:spcAft>
              <a:buClr>
                <a:schemeClr val="dk1"/>
              </a:buClr>
              <a:buSzPts val="1100"/>
              <a:buFont typeface="Arial"/>
              <a:buNone/>
            </a:pPr>
            <a:r>
              <a:rPr lang="en" sz="550"/>
              <a:t>  `meal_time_id` INT NOT NULL,</a:t>
            </a:r>
            <a:endParaRPr sz="550"/>
          </a:p>
          <a:p>
            <a:pPr indent="0" lvl="0" marL="0" rtl="0" algn="l">
              <a:spcBef>
                <a:spcPts val="0"/>
              </a:spcBef>
              <a:spcAft>
                <a:spcPts val="0"/>
              </a:spcAft>
              <a:buClr>
                <a:schemeClr val="dk1"/>
              </a:buClr>
              <a:buSzPts val="1100"/>
              <a:buFont typeface="Arial"/>
              <a:buNone/>
            </a:pPr>
            <a:r>
              <a:rPr lang="en" sz="550"/>
              <a:t>  PRIMARY KEY (`recipes_id`, `rating_id`, `ingredients_id`, `how_to_id`, `difficulty_id`, `time_to_make_id`, `meal_time_id`),</a:t>
            </a:r>
            <a:endParaRPr sz="550"/>
          </a:p>
          <a:p>
            <a:pPr indent="0" lvl="0" marL="0" rtl="0" algn="l">
              <a:spcBef>
                <a:spcPts val="0"/>
              </a:spcBef>
              <a:spcAft>
                <a:spcPts val="0"/>
              </a:spcAft>
              <a:buClr>
                <a:schemeClr val="dk1"/>
              </a:buClr>
              <a:buSzPts val="1100"/>
              <a:buFont typeface="Arial"/>
              <a:buNone/>
            </a:pPr>
            <a:r>
              <a:rPr lang="en" sz="550"/>
              <a:t>  INDEX `fk_recipes_rating1_idx` (`rating_id` ASC) VISIBLE,</a:t>
            </a:r>
            <a:endParaRPr sz="550"/>
          </a:p>
          <a:p>
            <a:pPr indent="0" lvl="0" marL="0" rtl="0" algn="l">
              <a:spcBef>
                <a:spcPts val="0"/>
              </a:spcBef>
              <a:spcAft>
                <a:spcPts val="0"/>
              </a:spcAft>
              <a:buClr>
                <a:schemeClr val="dk1"/>
              </a:buClr>
              <a:buSzPts val="1100"/>
              <a:buFont typeface="Arial"/>
              <a:buNone/>
            </a:pPr>
            <a:r>
              <a:rPr lang="en" sz="550"/>
              <a:t>  INDEX `fk_recipes_ingredients1_idx` (`ingredients_id` ASC) VISIBLE,</a:t>
            </a:r>
            <a:endParaRPr sz="550"/>
          </a:p>
          <a:p>
            <a:pPr indent="0" lvl="0" marL="0" rtl="0" algn="l">
              <a:spcBef>
                <a:spcPts val="0"/>
              </a:spcBef>
              <a:spcAft>
                <a:spcPts val="0"/>
              </a:spcAft>
              <a:buClr>
                <a:schemeClr val="dk1"/>
              </a:buClr>
              <a:buSzPts val="1100"/>
              <a:buFont typeface="Arial"/>
              <a:buNone/>
            </a:pPr>
            <a:r>
              <a:rPr lang="en" sz="550"/>
              <a:t>  INDEX `fk_recipes_how_to1_idx` (`how_to_id` ASC) VISIBLE,</a:t>
            </a:r>
            <a:endParaRPr sz="550"/>
          </a:p>
          <a:p>
            <a:pPr indent="0" lvl="0" marL="0" rtl="0" algn="l">
              <a:spcBef>
                <a:spcPts val="0"/>
              </a:spcBef>
              <a:spcAft>
                <a:spcPts val="0"/>
              </a:spcAft>
              <a:buClr>
                <a:schemeClr val="dk1"/>
              </a:buClr>
              <a:buSzPts val="1100"/>
              <a:buFont typeface="Arial"/>
              <a:buNone/>
            </a:pPr>
            <a:r>
              <a:rPr lang="en" sz="550"/>
              <a:t>  INDEX `fk_recipes_difficulty1_idx` (`difficulty_id` ASC) VISIBLE,</a:t>
            </a:r>
            <a:endParaRPr sz="550"/>
          </a:p>
          <a:p>
            <a:pPr indent="0" lvl="0" marL="0" rtl="0" algn="l">
              <a:spcBef>
                <a:spcPts val="0"/>
              </a:spcBef>
              <a:spcAft>
                <a:spcPts val="0"/>
              </a:spcAft>
              <a:buClr>
                <a:schemeClr val="dk1"/>
              </a:buClr>
              <a:buSzPts val="1100"/>
              <a:buFont typeface="Arial"/>
              <a:buNone/>
            </a:pPr>
            <a:r>
              <a:rPr lang="en" sz="550"/>
              <a:t>  INDEX `fk_recipes_time_to_make1_idx` (`time_to_make_id` ASC) VISIBLE,</a:t>
            </a:r>
            <a:endParaRPr sz="550"/>
          </a:p>
          <a:p>
            <a:pPr indent="0" lvl="0" marL="0" rtl="0" algn="l">
              <a:spcBef>
                <a:spcPts val="0"/>
              </a:spcBef>
              <a:spcAft>
                <a:spcPts val="0"/>
              </a:spcAft>
              <a:buClr>
                <a:schemeClr val="dk1"/>
              </a:buClr>
              <a:buSzPts val="1100"/>
              <a:buFont typeface="Arial"/>
              <a:buNone/>
            </a:pPr>
            <a:r>
              <a:rPr lang="en" sz="550"/>
              <a:t>  INDEX `fk_recipes_meal_time1_idx` (`meal_time_id` ASC) VISIBLE,</a:t>
            </a:r>
            <a:endParaRPr sz="550"/>
          </a:p>
          <a:p>
            <a:pPr indent="0" lvl="0" marL="0" rtl="0" algn="l">
              <a:spcBef>
                <a:spcPts val="0"/>
              </a:spcBef>
              <a:spcAft>
                <a:spcPts val="0"/>
              </a:spcAft>
              <a:buClr>
                <a:schemeClr val="dk1"/>
              </a:buClr>
              <a:buSzPts val="1100"/>
              <a:buFont typeface="Arial"/>
              <a:buNone/>
            </a:pPr>
            <a:r>
              <a:rPr lang="en" sz="550"/>
              <a:t>  CONSTRAINT `fk_recipes_rating1`</a:t>
            </a:r>
            <a:endParaRPr sz="550"/>
          </a:p>
          <a:p>
            <a:pPr indent="0" lvl="0" marL="0" rtl="0" algn="l">
              <a:spcBef>
                <a:spcPts val="0"/>
              </a:spcBef>
              <a:spcAft>
                <a:spcPts val="0"/>
              </a:spcAft>
              <a:buClr>
                <a:schemeClr val="dk1"/>
              </a:buClr>
              <a:buSzPts val="1100"/>
              <a:buFont typeface="Arial"/>
              <a:buNone/>
            </a:pPr>
            <a:r>
              <a:rPr lang="en" sz="550"/>
              <a:t>    FOREIGN KEY (`rating_id`)</a:t>
            </a:r>
            <a:endParaRPr sz="550"/>
          </a:p>
          <a:p>
            <a:pPr indent="0" lvl="0" marL="0" rtl="0" algn="l">
              <a:spcBef>
                <a:spcPts val="0"/>
              </a:spcBef>
              <a:spcAft>
                <a:spcPts val="0"/>
              </a:spcAft>
              <a:buClr>
                <a:schemeClr val="dk1"/>
              </a:buClr>
              <a:buSzPts val="1100"/>
              <a:buFont typeface="Arial"/>
              <a:buNone/>
            </a:pPr>
            <a:r>
              <a:rPr lang="en" sz="550"/>
              <a:t>    REFERENCES `recipes`.`rating` (`rating_id`)</a:t>
            </a:r>
            <a:endParaRPr sz="550"/>
          </a:p>
          <a:p>
            <a:pPr indent="0" lvl="0" marL="0" rtl="0" algn="l">
              <a:spcBef>
                <a:spcPts val="0"/>
              </a:spcBef>
              <a:spcAft>
                <a:spcPts val="0"/>
              </a:spcAft>
              <a:buClr>
                <a:schemeClr val="dk1"/>
              </a:buClr>
              <a:buSzPts val="1100"/>
              <a:buFont typeface="Arial"/>
              <a:buNone/>
            </a:pPr>
            <a:r>
              <a:rPr lang="en" sz="550"/>
              <a:t>    ON DELETE NO ACTION</a:t>
            </a:r>
            <a:endParaRPr sz="550"/>
          </a:p>
          <a:p>
            <a:pPr indent="0" lvl="0" marL="0" rtl="0" algn="l">
              <a:spcBef>
                <a:spcPts val="0"/>
              </a:spcBef>
              <a:spcAft>
                <a:spcPts val="0"/>
              </a:spcAft>
              <a:buClr>
                <a:schemeClr val="dk1"/>
              </a:buClr>
              <a:buSzPts val="1100"/>
              <a:buFont typeface="Arial"/>
              <a:buNone/>
            </a:pPr>
            <a:r>
              <a:rPr lang="en" sz="550"/>
              <a:t>    ON UPDATE NO ACTION,</a:t>
            </a:r>
            <a:endParaRPr sz="550"/>
          </a:p>
          <a:p>
            <a:pPr indent="0" lvl="0" marL="0" rtl="0" algn="l">
              <a:spcBef>
                <a:spcPts val="0"/>
              </a:spcBef>
              <a:spcAft>
                <a:spcPts val="0"/>
              </a:spcAft>
              <a:buClr>
                <a:schemeClr val="dk1"/>
              </a:buClr>
              <a:buSzPts val="1100"/>
              <a:buFont typeface="Arial"/>
              <a:buNone/>
            </a:pPr>
            <a:r>
              <a:rPr lang="en" sz="550"/>
              <a:t>  CONSTRAINT `fk_recipes_ingredients1`</a:t>
            </a:r>
            <a:endParaRPr sz="550"/>
          </a:p>
          <a:p>
            <a:pPr indent="0" lvl="0" marL="0" rtl="0" algn="l">
              <a:spcBef>
                <a:spcPts val="0"/>
              </a:spcBef>
              <a:spcAft>
                <a:spcPts val="0"/>
              </a:spcAft>
              <a:buClr>
                <a:schemeClr val="dk1"/>
              </a:buClr>
              <a:buSzPts val="1100"/>
              <a:buFont typeface="Arial"/>
              <a:buNone/>
            </a:pPr>
            <a:r>
              <a:rPr lang="en" sz="550"/>
              <a:t>    FOREIGN KEY (`ingredients_id`)</a:t>
            </a:r>
            <a:endParaRPr sz="550"/>
          </a:p>
          <a:p>
            <a:pPr indent="0" lvl="0" marL="0" rtl="0" algn="l">
              <a:spcBef>
                <a:spcPts val="0"/>
              </a:spcBef>
              <a:spcAft>
                <a:spcPts val="0"/>
              </a:spcAft>
              <a:buClr>
                <a:schemeClr val="dk1"/>
              </a:buClr>
              <a:buSzPts val="1100"/>
              <a:buFont typeface="Arial"/>
              <a:buNone/>
            </a:pPr>
            <a:r>
              <a:rPr lang="en" sz="550"/>
              <a:t>    REFERENCES `recipes`.`ingredients` (`ingredients_id`)</a:t>
            </a:r>
            <a:endParaRPr sz="550"/>
          </a:p>
          <a:p>
            <a:pPr indent="0" lvl="0" marL="0" rtl="0" algn="l">
              <a:spcBef>
                <a:spcPts val="0"/>
              </a:spcBef>
              <a:spcAft>
                <a:spcPts val="0"/>
              </a:spcAft>
              <a:buClr>
                <a:schemeClr val="dk1"/>
              </a:buClr>
              <a:buSzPts val="1100"/>
              <a:buFont typeface="Arial"/>
              <a:buNone/>
            </a:pPr>
            <a:r>
              <a:rPr lang="en" sz="550"/>
              <a:t>    ON DELETE NO ACTION</a:t>
            </a:r>
            <a:endParaRPr sz="550"/>
          </a:p>
          <a:p>
            <a:pPr indent="0" lvl="0" marL="0" rtl="0" algn="l">
              <a:spcBef>
                <a:spcPts val="0"/>
              </a:spcBef>
              <a:spcAft>
                <a:spcPts val="0"/>
              </a:spcAft>
              <a:buClr>
                <a:schemeClr val="dk1"/>
              </a:buClr>
              <a:buSzPts val="1100"/>
              <a:buFont typeface="Arial"/>
              <a:buNone/>
            </a:pPr>
            <a:r>
              <a:rPr lang="en" sz="550"/>
              <a:t>    ON UPDATE NO ACTION,</a:t>
            </a:r>
            <a:endParaRPr sz="550"/>
          </a:p>
          <a:p>
            <a:pPr indent="0" lvl="0" marL="0" rtl="0" algn="l">
              <a:spcBef>
                <a:spcPts val="0"/>
              </a:spcBef>
              <a:spcAft>
                <a:spcPts val="0"/>
              </a:spcAft>
              <a:buClr>
                <a:schemeClr val="dk1"/>
              </a:buClr>
              <a:buSzPts val="1100"/>
              <a:buFont typeface="Arial"/>
              <a:buNone/>
            </a:pPr>
            <a:r>
              <a:rPr lang="en" sz="550"/>
              <a:t>  CONSTRAINT `fk_recipes_how_to1`</a:t>
            </a:r>
            <a:endParaRPr sz="550"/>
          </a:p>
          <a:p>
            <a:pPr indent="0" lvl="0" marL="0" rtl="0" algn="l">
              <a:spcBef>
                <a:spcPts val="0"/>
              </a:spcBef>
              <a:spcAft>
                <a:spcPts val="0"/>
              </a:spcAft>
              <a:buClr>
                <a:schemeClr val="dk1"/>
              </a:buClr>
              <a:buSzPts val="1100"/>
              <a:buFont typeface="Arial"/>
              <a:buNone/>
            </a:pPr>
            <a:r>
              <a:rPr lang="en" sz="550"/>
              <a:t>    FOREIGN KEY (`how_to_id`)</a:t>
            </a:r>
            <a:endParaRPr sz="550"/>
          </a:p>
          <a:p>
            <a:pPr indent="0" lvl="0" marL="0" rtl="0" algn="l">
              <a:spcBef>
                <a:spcPts val="0"/>
              </a:spcBef>
              <a:spcAft>
                <a:spcPts val="0"/>
              </a:spcAft>
              <a:buClr>
                <a:schemeClr val="dk1"/>
              </a:buClr>
              <a:buSzPts val="1100"/>
              <a:buFont typeface="Arial"/>
              <a:buNone/>
            </a:pPr>
            <a:r>
              <a:rPr lang="en" sz="550"/>
              <a:t>    REFERENCES `recipes`.`how_to` (`how_to_id`)</a:t>
            </a:r>
            <a:endParaRPr sz="550"/>
          </a:p>
          <a:p>
            <a:pPr indent="0" lvl="0" marL="0" rtl="0" algn="l">
              <a:spcBef>
                <a:spcPts val="0"/>
              </a:spcBef>
              <a:spcAft>
                <a:spcPts val="0"/>
              </a:spcAft>
              <a:buClr>
                <a:schemeClr val="dk1"/>
              </a:buClr>
              <a:buSzPts val="1100"/>
              <a:buFont typeface="Arial"/>
              <a:buNone/>
            </a:pPr>
            <a:r>
              <a:rPr lang="en" sz="550"/>
              <a:t>    ON DELETE NO ACTION</a:t>
            </a:r>
            <a:endParaRPr sz="550"/>
          </a:p>
          <a:p>
            <a:pPr indent="0" lvl="0" marL="0" rtl="0" algn="l">
              <a:spcBef>
                <a:spcPts val="0"/>
              </a:spcBef>
              <a:spcAft>
                <a:spcPts val="0"/>
              </a:spcAft>
              <a:buClr>
                <a:schemeClr val="dk1"/>
              </a:buClr>
              <a:buSzPts val="1100"/>
              <a:buFont typeface="Arial"/>
              <a:buNone/>
            </a:pPr>
            <a:r>
              <a:rPr lang="en" sz="550"/>
              <a:t>    ON UPDATE NO ACTION,</a:t>
            </a:r>
            <a:endParaRPr sz="550"/>
          </a:p>
          <a:p>
            <a:pPr indent="0" lvl="0" marL="0" rtl="0" algn="l">
              <a:spcBef>
                <a:spcPts val="0"/>
              </a:spcBef>
              <a:spcAft>
                <a:spcPts val="0"/>
              </a:spcAft>
              <a:buClr>
                <a:schemeClr val="dk1"/>
              </a:buClr>
              <a:buSzPts val="1100"/>
              <a:buFont typeface="Arial"/>
              <a:buNone/>
            </a:pPr>
            <a:r>
              <a:rPr lang="en" sz="550"/>
              <a:t>  CONSTRAINT `fk_recipes_difficulty1`</a:t>
            </a:r>
            <a:endParaRPr sz="550"/>
          </a:p>
          <a:p>
            <a:pPr indent="0" lvl="0" marL="0" rtl="0" algn="l">
              <a:spcBef>
                <a:spcPts val="0"/>
              </a:spcBef>
              <a:spcAft>
                <a:spcPts val="0"/>
              </a:spcAft>
              <a:buClr>
                <a:schemeClr val="dk1"/>
              </a:buClr>
              <a:buSzPts val="1100"/>
              <a:buFont typeface="Arial"/>
              <a:buNone/>
            </a:pPr>
            <a:r>
              <a:rPr lang="en" sz="550"/>
              <a:t>    FOREIGN KEY (`difficulty_id`)</a:t>
            </a:r>
            <a:endParaRPr sz="550"/>
          </a:p>
          <a:p>
            <a:pPr indent="0" lvl="0" marL="0" rtl="0" algn="l">
              <a:spcBef>
                <a:spcPts val="0"/>
              </a:spcBef>
              <a:spcAft>
                <a:spcPts val="0"/>
              </a:spcAft>
              <a:buClr>
                <a:schemeClr val="dk1"/>
              </a:buClr>
              <a:buSzPts val="1100"/>
              <a:buFont typeface="Arial"/>
              <a:buNone/>
            </a:pPr>
            <a:r>
              <a:rPr lang="en" sz="550"/>
              <a:t>    REFERENCES `recipes`.`difficulty` (`difficulty_id`)</a:t>
            </a:r>
            <a:endParaRPr sz="550"/>
          </a:p>
          <a:p>
            <a:pPr indent="0" lvl="0" marL="0" rtl="0" algn="l">
              <a:spcBef>
                <a:spcPts val="0"/>
              </a:spcBef>
              <a:spcAft>
                <a:spcPts val="0"/>
              </a:spcAft>
              <a:buClr>
                <a:schemeClr val="dk1"/>
              </a:buClr>
              <a:buSzPts val="1100"/>
              <a:buFont typeface="Arial"/>
              <a:buNone/>
            </a:pPr>
            <a:r>
              <a:rPr lang="en" sz="550"/>
              <a:t>    ON DELETE NO ACTION</a:t>
            </a:r>
            <a:endParaRPr sz="550"/>
          </a:p>
          <a:p>
            <a:pPr indent="0" lvl="0" marL="0" rtl="0" algn="l">
              <a:spcBef>
                <a:spcPts val="0"/>
              </a:spcBef>
              <a:spcAft>
                <a:spcPts val="0"/>
              </a:spcAft>
              <a:buClr>
                <a:schemeClr val="dk1"/>
              </a:buClr>
              <a:buSzPts val="1100"/>
              <a:buFont typeface="Arial"/>
              <a:buNone/>
            </a:pPr>
            <a:r>
              <a:rPr lang="en" sz="550"/>
              <a:t>    ON UPDATE NO ACTION,</a:t>
            </a:r>
            <a:endParaRPr sz="550"/>
          </a:p>
          <a:p>
            <a:pPr indent="0" lvl="0" marL="0" rtl="0" algn="l">
              <a:spcBef>
                <a:spcPts val="0"/>
              </a:spcBef>
              <a:spcAft>
                <a:spcPts val="0"/>
              </a:spcAft>
              <a:buClr>
                <a:schemeClr val="dk1"/>
              </a:buClr>
              <a:buSzPts val="1100"/>
              <a:buFont typeface="Arial"/>
              <a:buNone/>
            </a:pPr>
            <a:r>
              <a:rPr lang="en" sz="550"/>
              <a:t>  CONSTRAINT `fk_recipes_time_to_make1`</a:t>
            </a:r>
            <a:endParaRPr sz="550"/>
          </a:p>
          <a:p>
            <a:pPr indent="0" lvl="0" marL="0" rtl="0" algn="l">
              <a:spcBef>
                <a:spcPts val="0"/>
              </a:spcBef>
              <a:spcAft>
                <a:spcPts val="0"/>
              </a:spcAft>
              <a:buClr>
                <a:schemeClr val="dk1"/>
              </a:buClr>
              <a:buSzPts val="1100"/>
              <a:buFont typeface="Arial"/>
              <a:buNone/>
            </a:pPr>
            <a:r>
              <a:rPr lang="en" sz="550"/>
              <a:t>    FOREIGN KEY (`time_to_make_id`)</a:t>
            </a:r>
            <a:endParaRPr sz="550"/>
          </a:p>
          <a:p>
            <a:pPr indent="0" lvl="0" marL="0" rtl="0" algn="l">
              <a:spcBef>
                <a:spcPts val="0"/>
              </a:spcBef>
              <a:spcAft>
                <a:spcPts val="0"/>
              </a:spcAft>
              <a:buClr>
                <a:schemeClr val="dk1"/>
              </a:buClr>
              <a:buSzPts val="1100"/>
              <a:buFont typeface="Arial"/>
              <a:buNone/>
            </a:pPr>
            <a:r>
              <a:rPr lang="en" sz="550"/>
              <a:t>    REFERENCES `recipes`.`time_to_make` (`time_to_make_id`)</a:t>
            </a:r>
            <a:endParaRPr sz="550"/>
          </a:p>
          <a:p>
            <a:pPr indent="0" lvl="0" marL="0" rtl="0" algn="l">
              <a:spcBef>
                <a:spcPts val="0"/>
              </a:spcBef>
              <a:spcAft>
                <a:spcPts val="0"/>
              </a:spcAft>
              <a:buClr>
                <a:schemeClr val="dk1"/>
              </a:buClr>
              <a:buSzPts val="1100"/>
              <a:buFont typeface="Arial"/>
              <a:buNone/>
            </a:pPr>
            <a:r>
              <a:rPr lang="en" sz="550"/>
              <a:t>    ON DELETE NO ACTION</a:t>
            </a:r>
            <a:endParaRPr sz="550"/>
          </a:p>
          <a:p>
            <a:pPr indent="0" lvl="0" marL="0" rtl="0" algn="l">
              <a:spcBef>
                <a:spcPts val="0"/>
              </a:spcBef>
              <a:spcAft>
                <a:spcPts val="0"/>
              </a:spcAft>
              <a:buClr>
                <a:schemeClr val="dk1"/>
              </a:buClr>
              <a:buSzPts val="1100"/>
              <a:buFont typeface="Arial"/>
              <a:buNone/>
            </a:pPr>
            <a:r>
              <a:rPr lang="en" sz="550"/>
              <a:t>    ON UPDATE NO ACTION,</a:t>
            </a:r>
            <a:endParaRPr sz="550"/>
          </a:p>
          <a:p>
            <a:pPr indent="0" lvl="0" marL="0" rtl="0" algn="l">
              <a:spcBef>
                <a:spcPts val="0"/>
              </a:spcBef>
              <a:spcAft>
                <a:spcPts val="0"/>
              </a:spcAft>
              <a:buClr>
                <a:schemeClr val="dk1"/>
              </a:buClr>
              <a:buSzPts val="1100"/>
              <a:buFont typeface="Arial"/>
              <a:buNone/>
            </a:pPr>
            <a:r>
              <a:rPr lang="en" sz="550"/>
              <a:t>  CONSTRAINT `fk_recipes_meal_time1`</a:t>
            </a:r>
            <a:endParaRPr sz="550"/>
          </a:p>
          <a:p>
            <a:pPr indent="0" lvl="0" marL="0" rtl="0" algn="l">
              <a:spcBef>
                <a:spcPts val="0"/>
              </a:spcBef>
              <a:spcAft>
                <a:spcPts val="0"/>
              </a:spcAft>
              <a:buClr>
                <a:schemeClr val="dk1"/>
              </a:buClr>
              <a:buSzPts val="1100"/>
              <a:buFont typeface="Arial"/>
              <a:buNone/>
            </a:pPr>
            <a:r>
              <a:rPr lang="en" sz="550"/>
              <a:t>    FOREIGN KEY (`meal_time_id`)</a:t>
            </a:r>
            <a:endParaRPr sz="550"/>
          </a:p>
          <a:p>
            <a:pPr indent="0" lvl="0" marL="0" rtl="0" algn="l">
              <a:spcBef>
                <a:spcPts val="0"/>
              </a:spcBef>
              <a:spcAft>
                <a:spcPts val="0"/>
              </a:spcAft>
              <a:buClr>
                <a:schemeClr val="dk1"/>
              </a:buClr>
              <a:buSzPts val="1100"/>
              <a:buFont typeface="Arial"/>
              <a:buNone/>
            </a:pPr>
            <a:r>
              <a:rPr lang="en" sz="550"/>
              <a:t>    REFERENCES `recipes`.`meal_time` (`meal_time_id`)</a:t>
            </a:r>
            <a:endParaRPr sz="550"/>
          </a:p>
          <a:p>
            <a:pPr indent="0" lvl="0" marL="0" rtl="0" algn="l">
              <a:spcBef>
                <a:spcPts val="0"/>
              </a:spcBef>
              <a:spcAft>
                <a:spcPts val="0"/>
              </a:spcAft>
              <a:buClr>
                <a:schemeClr val="dk1"/>
              </a:buClr>
              <a:buSzPts val="1100"/>
              <a:buFont typeface="Arial"/>
              <a:buNone/>
            </a:pPr>
            <a:r>
              <a:rPr lang="en" sz="550"/>
              <a:t>    ON DELETE NO ACTION</a:t>
            </a:r>
            <a:endParaRPr sz="550"/>
          </a:p>
          <a:p>
            <a:pPr indent="0" lvl="0" marL="0" rtl="0" algn="l">
              <a:spcBef>
                <a:spcPts val="0"/>
              </a:spcBef>
              <a:spcAft>
                <a:spcPts val="0"/>
              </a:spcAft>
              <a:buClr>
                <a:schemeClr val="dk1"/>
              </a:buClr>
              <a:buSzPts val="1100"/>
              <a:buFont typeface="Arial"/>
              <a:buNone/>
            </a:pPr>
            <a:r>
              <a:rPr lang="en" sz="550"/>
              <a:t>    ON UPDATE NO ACTION)</a:t>
            </a:r>
            <a:endParaRPr sz="550"/>
          </a:p>
          <a:p>
            <a:pPr indent="0" lvl="0" marL="0" rtl="0" algn="l">
              <a:spcBef>
                <a:spcPts val="0"/>
              </a:spcBef>
              <a:spcAft>
                <a:spcPts val="0"/>
              </a:spcAft>
              <a:buNone/>
            </a:pPr>
            <a:r>
              <a:rPr lang="en" sz="550"/>
              <a:t>ENGINE = InnoDB;</a:t>
            </a:r>
            <a:endParaRPr sz="55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8"/>
          <p:cNvSpPr txBox="1"/>
          <p:nvPr>
            <p:ph idx="1" type="body"/>
          </p:nvPr>
        </p:nvSpPr>
        <p:spPr>
          <a:xfrm>
            <a:off x="237700" y="0"/>
            <a:ext cx="8520600" cy="48213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dk1"/>
              </a:buClr>
              <a:buSzPts val="358"/>
              <a:buFont typeface="Arial"/>
              <a:buNone/>
            </a:pPr>
            <a:r>
              <a:rPr lang="en" sz="685"/>
              <a:t>-- -----------------------------------------------------</a:t>
            </a:r>
            <a:endParaRPr sz="685"/>
          </a:p>
          <a:p>
            <a:pPr indent="0" lvl="0" marL="0" rtl="0" algn="l">
              <a:lnSpc>
                <a:spcPct val="105000"/>
              </a:lnSpc>
              <a:spcBef>
                <a:spcPts val="0"/>
              </a:spcBef>
              <a:spcAft>
                <a:spcPts val="0"/>
              </a:spcAft>
              <a:buClr>
                <a:schemeClr val="dk1"/>
              </a:buClr>
              <a:buSzPts val="358"/>
              <a:buFont typeface="Arial"/>
              <a:buNone/>
            </a:pPr>
            <a:r>
              <a:rPr lang="en" sz="685"/>
              <a:t>-- Table `recipes`.`contributor`</a:t>
            </a:r>
            <a:endParaRPr sz="685"/>
          </a:p>
          <a:p>
            <a:pPr indent="0" lvl="0" marL="0" rtl="0" algn="l">
              <a:lnSpc>
                <a:spcPct val="105000"/>
              </a:lnSpc>
              <a:spcBef>
                <a:spcPts val="0"/>
              </a:spcBef>
              <a:spcAft>
                <a:spcPts val="0"/>
              </a:spcAft>
              <a:buClr>
                <a:schemeClr val="dk1"/>
              </a:buClr>
              <a:buSzPts val="358"/>
              <a:buFont typeface="Arial"/>
              <a:buNone/>
            </a:pPr>
            <a:r>
              <a:rPr lang="en" sz="685"/>
              <a:t>-- -----------------------------------------------------</a:t>
            </a:r>
            <a:endParaRPr sz="685"/>
          </a:p>
          <a:p>
            <a:pPr indent="0" lvl="0" marL="0" rtl="0" algn="l">
              <a:lnSpc>
                <a:spcPct val="105000"/>
              </a:lnSpc>
              <a:spcBef>
                <a:spcPts val="0"/>
              </a:spcBef>
              <a:spcAft>
                <a:spcPts val="0"/>
              </a:spcAft>
              <a:buClr>
                <a:schemeClr val="dk1"/>
              </a:buClr>
              <a:buSzPts val="358"/>
              <a:buFont typeface="Arial"/>
              <a:buNone/>
            </a:pPr>
            <a:r>
              <a:rPr lang="en" sz="685"/>
              <a:t>DROP TABLE IF EXISTS `recipes`.`contributor` ;</a:t>
            </a:r>
            <a:endParaRPr sz="685"/>
          </a:p>
          <a:p>
            <a:pPr indent="0" lvl="0" marL="0" rtl="0" algn="l">
              <a:lnSpc>
                <a:spcPct val="105000"/>
              </a:lnSpc>
              <a:spcBef>
                <a:spcPts val="0"/>
              </a:spcBef>
              <a:spcAft>
                <a:spcPts val="0"/>
              </a:spcAft>
              <a:buClr>
                <a:schemeClr val="dk1"/>
              </a:buClr>
              <a:buSzPts val="358"/>
              <a:buFont typeface="Arial"/>
              <a:buNone/>
            </a:pPr>
            <a:r>
              <a:t/>
            </a:r>
            <a:endParaRPr sz="685"/>
          </a:p>
          <a:p>
            <a:pPr indent="0" lvl="0" marL="0" rtl="0" algn="l">
              <a:lnSpc>
                <a:spcPct val="105000"/>
              </a:lnSpc>
              <a:spcBef>
                <a:spcPts val="0"/>
              </a:spcBef>
              <a:spcAft>
                <a:spcPts val="0"/>
              </a:spcAft>
              <a:buClr>
                <a:schemeClr val="dk1"/>
              </a:buClr>
              <a:buSzPts val="358"/>
              <a:buFont typeface="Arial"/>
              <a:buNone/>
            </a:pPr>
            <a:r>
              <a:rPr lang="en" sz="685"/>
              <a:t>CREATE TABLE IF NOT EXISTS `recipes`.`contributor` (</a:t>
            </a:r>
            <a:endParaRPr sz="685"/>
          </a:p>
          <a:p>
            <a:pPr indent="0" lvl="0" marL="0" rtl="0" algn="l">
              <a:lnSpc>
                <a:spcPct val="105000"/>
              </a:lnSpc>
              <a:spcBef>
                <a:spcPts val="0"/>
              </a:spcBef>
              <a:spcAft>
                <a:spcPts val="0"/>
              </a:spcAft>
              <a:buClr>
                <a:schemeClr val="dk1"/>
              </a:buClr>
              <a:buSzPts val="358"/>
              <a:buFont typeface="Arial"/>
              <a:buNone/>
            </a:pPr>
            <a:r>
              <a:rPr lang="en" sz="685"/>
              <a:t>  `contributor_id` INT NOT NULL AUTO_INCREMENT,</a:t>
            </a:r>
            <a:endParaRPr sz="685"/>
          </a:p>
          <a:p>
            <a:pPr indent="0" lvl="0" marL="0" rtl="0" algn="l">
              <a:lnSpc>
                <a:spcPct val="105000"/>
              </a:lnSpc>
              <a:spcBef>
                <a:spcPts val="0"/>
              </a:spcBef>
              <a:spcAft>
                <a:spcPts val="0"/>
              </a:spcAft>
              <a:buClr>
                <a:schemeClr val="dk1"/>
              </a:buClr>
              <a:buSzPts val="358"/>
              <a:buFont typeface="Arial"/>
              <a:buNone/>
            </a:pPr>
            <a:r>
              <a:rPr lang="en" sz="685"/>
              <a:t>  `contributor_name` VARCHAR(45) NOT NULL,</a:t>
            </a:r>
            <a:endParaRPr sz="685"/>
          </a:p>
          <a:p>
            <a:pPr indent="0" lvl="0" marL="0" rtl="0" algn="l">
              <a:lnSpc>
                <a:spcPct val="105000"/>
              </a:lnSpc>
              <a:spcBef>
                <a:spcPts val="0"/>
              </a:spcBef>
              <a:spcAft>
                <a:spcPts val="0"/>
              </a:spcAft>
              <a:buClr>
                <a:schemeClr val="dk1"/>
              </a:buClr>
              <a:buSzPts val="358"/>
              <a:buFont typeface="Arial"/>
              <a:buNone/>
            </a:pPr>
            <a:r>
              <a:rPr lang="en" sz="685"/>
              <a:t>  `contributor_email` VARCHAR(45) NOT NULL,</a:t>
            </a:r>
            <a:endParaRPr sz="685"/>
          </a:p>
          <a:p>
            <a:pPr indent="0" lvl="0" marL="0" rtl="0" algn="l">
              <a:lnSpc>
                <a:spcPct val="105000"/>
              </a:lnSpc>
              <a:spcBef>
                <a:spcPts val="0"/>
              </a:spcBef>
              <a:spcAft>
                <a:spcPts val="0"/>
              </a:spcAft>
              <a:buClr>
                <a:schemeClr val="dk1"/>
              </a:buClr>
              <a:buSzPts val="358"/>
              <a:buFont typeface="Arial"/>
              <a:buNone/>
            </a:pPr>
            <a:r>
              <a:rPr lang="en" sz="685"/>
              <a:t>  PRIMARY KEY (`contributor_id`))</a:t>
            </a:r>
            <a:endParaRPr sz="685"/>
          </a:p>
          <a:p>
            <a:pPr indent="0" lvl="0" marL="0" rtl="0" algn="l">
              <a:lnSpc>
                <a:spcPct val="105000"/>
              </a:lnSpc>
              <a:spcBef>
                <a:spcPts val="0"/>
              </a:spcBef>
              <a:spcAft>
                <a:spcPts val="0"/>
              </a:spcAft>
              <a:buClr>
                <a:schemeClr val="dk1"/>
              </a:buClr>
              <a:buSzPts val="358"/>
              <a:buFont typeface="Arial"/>
              <a:buNone/>
            </a:pPr>
            <a:r>
              <a:rPr lang="en" sz="685"/>
              <a:t>ENGINE = InnoDB;</a:t>
            </a:r>
            <a:endParaRPr sz="685"/>
          </a:p>
          <a:p>
            <a:pPr indent="0" lvl="0" marL="0" rtl="0" algn="l">
              <a:lnSpc>
                <a:spcPct val="105000"/>
              </a:lnSpc>
              <a:spcBef>
                <a:spcPts val="0"/>
              </a:spcBef>
              <a:spcAft>
                <a:spcPts val="0"/>
              </a:spcAft>
              <a:buClr>
                <a:schemeClr val="dk1"/>
              </a:buClr>
              <a:buSzPts val="358"/>
              <a:buFont typeface="Arial"/>
              <a:buNone/>
            </a:pPr>
            <a:r>
              <a:t/>
            </a:r>
            <a:endParaRPr sz="685"/>
          </a:p>
          <a:p>
            <a:pPr indent="0" lvl="0" marL="0" rtl="0" algn="l">
              <a:lnSpc>
                <a:spcPct val="105000"/>
              </a:lnSpc>
              <a:spcBef>
                <a:spcPts val="0"/>
              </a:spcBef>
              <a:spcAft>
                <a:spcPts val="0"/>
              </a:spcAft>
              <a:buClr>
                <a:schemeClr val="dk1"/>
              </a:buClr>
              <a:buSzPts val="358"/>
              <a:buFont typeface="Arial"/>
              <a:buNone/>
            </a:pPr>
            <a:r>
              <a:rPr lang="en" sz="685"/>
              <a:t>-- -----------------------------------------------------</a:t>
            </a:r>
            <a:endParaRPr sz="685"/>
          </a:p>
          <a:p>
            <a:pPr indent="0" lvl="0" marL="0" rtl="0" algn="l">
              <a:lnSpc>
                <a:spcPct val="105000"/>
              </a:lnSpc>
              <a:spcBef>
                <a:spcPts val="0"/>
              </a:spcBef>
              <a:spcAft>
                <a:spcPts val="0"/>
              </a:spcAft>
              <a:buClr>
                <a:schemeClr val="dk1"/>
              </a:buClr>
              <a:buSzPts val="358"/>
              <a:buFont typeface="Arial"/>
              <a:buNone/>
            </a:pPr>
            <a:r>
              <a:rPr lang="en" sz="685"/>
              <a:t>-- Table `recipes`.`food_category`</a:t>
            </a:r>
            <a:endParaRPr sz="685"/>
          </a:p>
          <a:p>
            <a:pPr indent="0" lvl="0" marL="0" rtl="0" algn="l">
              <a:lnSpc>
                <a:spcPct val="105000"/>
              </a:lnSpc>
              <a:spcBef>
                <a:spcPts val="0"/>
              </a:spcBef>
              <a:spcAft>
                <a:spcPts val="0"/>
              </a:spcAft>
              <a:buClr>
                <a:schemeClr val="dk1"/>
              </a:buClr>
              <a:buSzPts val="358"/>
              <a:buFont typeface="Arial"/>
              <a:buNone/>
            </a:pPr>
            <a:r>
              <a:rPr lang="en" sz="685"/>
              <a:t>-- -----------------------------------------------------</a:t>
            </a:r>
            <a:endParaRPr sz="685"/>
          </a:p>
          <a:p>
            <a:pPr indent="0" lvl="0" marL="0" rtl="0" algn="l">
              <a:lnSpc>
                <a:spcPct val="105000"/>
              </a:lnSpc>
              <a:spcBef>
                <a:spcPts val="0"/>
              </a:spcBef>
              <a:spcAft>
                <a:spcPts val="0"/>
              </a:spcAft>
              <a:buClr>
                <a:schemeClr val="dk1"/>
              </a:buClr>
              <a:buSzPts val="358"/>
              <a:buFont typeface="Arial"/>
              <a:buNone/>
            </a:pPr>
            <a:r>
              <a:rPr lang="en" sz="685"/>
              <a:t>DROP TABLE IF EXISTS `recipes`.`food_category` ;</a:t>
            </a:r>
            <a:endParaRPr sz="685"/>
          </a:p>
          <a:p>
            <a:pPr indent="0" lvl="0" marL="0" rtl="0" algn="l">
              <a:lnSpc>
                <a:spcPct val="105000"/>
              </a:lnSpc>
              <a:spcBef>
                <a:spcPts val="0"/>
              </a:spcBef>
              <a:spcAft>
                <a:spcPts val="0"/>
              </a:spcAft>
              <a:buClr>
                <a:schemeClr val="dk1"/>
              </a:buClr>
              <a:buSzPts val="358"/>
              <a:buFont typeface="Arial"/>
              <a:buNone/>
            </a:pPr>
            <a:r>
              <a:t/>
            </a:r>
            <a:endParaRPr sz="685"/>
          </a:p>
          <a:p>
            <a:pPr indent="0" lvl="0" marL="0" rtl="0" algn="l">
              <a:lnSpc>
                <a:spcPct val="105000"/>
              </a:lnSpc>
              <a:spcBef>
                <a:spcPts val="0"/>
              </a:spcBef>
              <a:spcAft>
                <a:spcPts val="0"/>
              </a:spcAft>
              <a:buClr>
                <a:schemeClr val="dk1"/>
              </a:buClr>
              <a:buSzPts val="358"/>
              <a:buFont typeface="Arial"/>
              <a:buNone/>
            </a:pPr>
            <a:r>
              <a:rPr lang="en" sz="685"/>
              <a:t>CREATE TABLE IF NOT EXISTS `recipes`.`food_category` (</a:t>
            </a:r>
            <a:endParaRPr sz="685"/>
          </a:p>
          <a:p>
            <a:pPr indent="0" lvl="0" marL="0" rtl="0" algn="l">
              <a:lnSpc>
                <a:spcPct val="105000"/>
              </a:lnSpc>
              <a:spcBef>
                <a:spcPts val="0"/>
              </a:spcBef>
              <a:spcAft>
                <a:spcPts val="0"/>
              </a:spcAft>
              <a:buClr>
                <a:schemeClr val="dk1"/>
              </a:buClr>
              <a:buSzPts val="358"/>
              <a:buFont typeface="Arial"/>
              <a:buNone/>
            </a:pPr>
            <a:r>
              <a:rPr lang="en" sz="685"/>
              <a:t>  `food_category_id` INT NOT NULL AUTO_INCREMENT,</a:t>
            </a:r>
            <a:endParaRPr sz="685"/>
          </a:p>
          <a:p>
            <a:pPr indent="0" lvl="0" marL="0" rtl="0" algn="l">
              <a:lnSpc>
                <a:spcPct val="105000"/>
              </a:lnSpc>
              <a:spcBef>
                <a:spcPts val="0"/>
              </a:spcBef>
              <a:spcAft>
                <a:spcPts val="0"/>
              </a:spcAft>
              <a:buClr>
                <a:schemeClr val="dk1"/>
              </a:buClr>
              <a:buSzPts val="358"/>
              <a:buFont typeface="Arial"/>
              <a:buNone/>
            </a:pPr>
            <a:r>
              <a:rPr lang="en" sz="685"/>
              <a:t>  `food_category_name` VARCHAR(45) NOT NULL,</a:t>
            </a:r>
            <a:endParaRPr sz="685"/>
          </a:p>
          <a:p>
            <a:pPr indent="0" lvl="0" marL="0" rtl="0" algn="l">
              <a:lnSpc>
                <a:spcPct val="105000"/>
              </a:lnSpc>
              <a:spcBef>
                <a:spcPts val="0"/>
              </a:spcBef>
              <a:spcAft>
                <a:spcPts val="0"/>
              </a:spcAft>
              <a:buClr>
                <a:schemeClr val="dk1"/>
              </a:buClr>
              <a:buSzPts val="358"/>
              <a:buFont typeface="Arial"/>
              <a:buNone/>
            </a:pPr>
            <a:r>
              <a:rPr lang="en" sz="685"/>
              <a:t>  PRIMARY KEY (`food_category_id`))</a:t>
            </a:r>
            <a:endParaRPr sz="685"/>
          </a:p>
          <a:p>
            <a:pPr indent="0" lvl="0" marL="0" rtl="0" algn="l">
              <a:lnSpc>
                <a:spcPct val="105000"/>
              </a:lnSpc>
              <a:spcBef>
                <a:spcPts val="0"/>
              </a:spcBef>
              <a:spcAft>
                <a:spcPts val="0"/>
              </a:spcAft>
              <a:buClr>
                <a:schemeClr val="dk1"/>
              </a:buClr>
              <a:buSzPts val="358"/>
              <a:buFont typeface="Arial"/>
              <a:buNone/>
            </a:pPr>
            <a:r>
              <a:rPr lang="en" sz="685"/>
              <a:t>ENGINE = InnoDB;</a:t>
            </a:r>
            <a:endParaRPr sz="685"/>
          </a:p>
          <a:p>
            <a:pPr indent="0" lvl="0" marL="0" rtl="0" algn="l">
              <a:lnSpc>
                <a:spcPct val="105000"/>
              </a:lnSpc>
              <a:spcBef>
                <a:spcPts val="0"/>
              </a:spcBef>
              <a:spcAft>
                <a:spcPts val="0"/>
              </a:spcAft>
              <a:buClr>
                <a:schemeClr val="dk1"/>
              </a:buClr>
              <a:buSzPts val="358"/>
              <a:buFont typeface="Arial"/>
              <a:buNone/>
            </a:pPr>
            <a:r>
              <a:t/>
            </a:r>
            <a:endParaRPr sz="685"/>
          </a:p>
          <a:p>
            <a:pPr indent="0" lvl="0" marL="0" rtl="0" algn="l">
              <a:lnSpc>
                <a:spcPct val="105000"/>
              </a:lnSpc>
              <a:spcBef>
                <a:spcPts val="0"/>
              </a:spcBef>
              <a:spcAft>
                <a:spcPts val="0"/>
              </a:spcAft>
              <a:buClr>
                <a:schemeClr val="dk1"/>
              </a:buClr>
              <a:buSzPts val="358"/>
              <a:buFont typeface="Arial"/>
              <a:buNone/>
            </a:pPr>
            <a:r>
              <a:rPr lang="en" sz="685"/>
              <a:t>-- -----------------------------------------------------</a:t>
            </a:r>
            <a:endParaRPr sz="685"/>
          </a:p>
          <a:p>
            <a:pPr indent="0" lvl="0" marL="0" rtl="0" algn="l">
              <a:lnSpc>
                <a:spcPct val="105000"/>
              </a:lnSpc>
              <a:spcBef>
                <a:spcPts val="0"/>
              </a:spcBef>
              <a:spcAft>
                <a:spcPts val="0"/>
              </a:spcAft>
              <a:buClr>
                <a:schemeClr val="dk1"/>
              </a:buClr>
              <a:buSzPts val="358"/>
              <a:buFont typeface="Arial"/>
              <a:buNone/>
            </a:pPr>
            <a:r>
              <a:rPr lang="en" sz="685"/>
              <a:t>-- Table `recipes`.`image`</a:t>
            </a:r>
            <a:endParaRPr sz="685"/>
          </a:p>
          <a:p>
            <a:pPr indent="0" lvl="0" marL="0" rtl="0" algn="l">
              <a:lnSpc>
                <a:spcPct val="105000"/>
              </a:lnSpc>
              <a:spcBef>
                <a:spcPts val="0"/>
              </a:spcBef>
              <a:spcAft>
                <a:spcPts val="0"/>
              </a:spcAft>
              <a:buClr>
                <a:schemeClr val="dk1"/>
              </a:buClr>
              <a:buSzPts val="358"/>
              <a:buFont typeface="Arial"/>
              <a:buNone/>
            </a:pPr>
            <a:r>
              <a:rPr lang="en" sz="685"/>
              <a:t>-- -----------------------------------------------------</a:t>
            </a:r>
            <a:endParaRPr sz="685"/>
          </a:p>
          <a:p>
            <a:pPr indent="0" lvl="0" marL="0" rtl="0" algn="l">
              <a:lnSpc>
                <a:spcPct val="105000"/>
              </a:lnSpc>
              <a:spcBef>
                <a:spcPts val="0"/>
              </a:spcBef>
              <a:spcAft>
                <a:spcPts val="0"/>
              </a:spcAft>
              <a:buClr>
                <a:schemeClr val="dk1"/>
              </a:buClr>
              <a:buSzPts val="358"/>
              <a:buFont typeface="Arial"/>
              <a:buNone/>
            </a:pPr>
            <a:r>
              <a:rPr lang="en" sz="685"/>
              <a:t>DROP TABLE IF EXISTS `recipes`.`image` ;</a:t>
            </a:r>
            <a:endParaRPr sz="685"/>
          </a:p>
          <a:p>
            <a:pPr indent="0" lvl="0" marL="0" rtl="0" algn="l">
              <a:lnSpc>
                <a:spcPct val="105000"/>
              </a:lnSpc>
              <a:spcBef>
                <a:spcPts val="0"/>
              </a:spcBef>
              <a:spcAft>
                <a:spcPts val="0"/>
              </a:spcAft>
              <a:buClr>
                <a:schemeClr val="dk1"/>
              </a:buClr>
              <a:buSzPts val="358"/>
              <a:buFont typeface="Arial"/>
              <a:buNone/>
            </a:pPr>
            <a:r>
              <a:t/>
            </a:r>
            <a:endParaRPr sz="685"/>
          </a:p>
          <a:p>
            <a:pPr indent="0" lvl="0" marL="0" rtl="0" algn="l">
              <a:lnSpc>
                <a:spcPct val="105000"/>
              </a:lnSpc>
              <a:spcBef>
                <a:spcPts val="0"/>
              </a:spcBef>
              <a:spcAft>
                <a:spcPts val="0"/>
              </a:spcAft>
              <a:buClr>
                <a:schemeClr val="dk1"/>
              </a:buClr>
              <a:buSzPts val="358"/>
              <a:buFont typeface="Arial"/>
              <a:buNone/>
            </a:pPr>
            <a:r>
              <a:rPr lang="en" sz="685"/>
              <a:t>CREATE TABLE IF NOT EXISTS `recipes`.`image` (</a:t>
            </a:r>
            <a:endParaRPr sz="685"/>
          </a:p>
          <a:p>
            <a:pPr indent="0" lvl="0" marL="0" rtl="0" algn="l">
              <a:lnSpc>
                <a:spcPct val="105000"/>
              </a:lnSpc>
              <a:spcBef>
                <a:spcPts val="0"/>
              </a:spcBef>
              <a:spcAft>
                <a:spcPts val="0"/>
              </a:spcAft>
              <a:buClr>
                <a:schemeClr val="dk1"/>
              </a:buClr>
              <a:buSzPts val="358"/>
              <a:buFont typeface="Arial"/>
              <a:buNone/>
            </a:pPr>
            <a:r>
              <a:rPr lang="en" sz="685"/>
              <a:t>  `image_id` INT NOT NULL AUTO_INCREMENT,</a:t>
            </a:r>
            <a:endParaRPr sz="685"/>
          </a:p>
          <a:p>
            <a:pPr indent="0" lvl="0" marL="0" rtl="0" algn="l">
              <a:lnSpc>
                <a:spcPct val="105000"/>
              </a:lnSpc>
              <a:spcBef>
                <a:spcPts val="0"/>
              </a:spcBef>
              <a:spcAft>
                <a:spcPts val="0"/>
              </a:spcAft>
              <a:buClr>
                <a:schemeClr val="dk1"/>
              </a:buClr>
              <a:buSzPts val="358"/>
              <a:buFont typeface="Arial"/>
              <a:buNone/>
            </a:pPr>
            <a:r>
              <a:rPr lang="en" sz="685"/>
              <a:t>  `image_name` VARCHAR(45) NOT NULL,</a:t>
            </a:r>
            <a:endParaRPr sz="685"/>
          </a:p>
          <a:p>
            <a:pPr indent="0" lvl="0" marL="0" rtl="0" algn="l">
              <a:lnSpc>
                <a:spcPct val="105000"/>
              </a:lnSpc>
              <a:spcBef>
                <a:spcPts val="0"/>
              </a:spcBef>
              <a:spcAft>
                <a:spcPts val="0"/>
              </a:spcAft>
              <a:buClr>
                <a:schemeClr val="dk1"/>
              </a:buClr>
              <a:buSzPts val="358"/>
              <a:buFont typeface="Arial"/>
              <a:buNone/>
            </a:pPr>
            <a:r>
              <a:rPr lang="en" sz="685"/>
              <a:t>  `image_file` BLOB NOT NULL,</a:t>
            </a:r>
            <a:endParaRPr sz="685"/>
          </a:p>
          <a:p>
            <a:pPr indent="0" lvl="0" marL="0" rtl="0" algn="l">
              <a:lnSpc>
                <a:spcPct val="105000"/>
              </a:lnSpc>
              <a:spcBef>
                <a:spcPts val="0"/>
              </a:spcBef>
              <a:spcAft>
                <a:spcPts val="0"/>
              </a:spcAft>
              <a:buClr>
                <a:schemeClr val="dk1"/>
              </a:buClr>
              <a:buSzPts val="358"/>
              <a:buFont typeface="Arial"/>
              <a:buNone/>
            </a:pPr>
            <a:r>
              <a:rPr lang="en" sz="685"/>
              <a:t>  PRIMARY KEY (`image_id`))</a:t>
            </a:r>
            <a:endParaRPr sz="685"/>
          </a:p>
          <a:p>
            <a:pPr indent="0" lvl="0" marL="0" rtl="0" algn="l">
              <a:lnSpc>
                <a:spcPct val="105000"/>
              </a:lnSpc>
              <a:spcBef>
                <a:spcPts val="0"/>
              </a:spcBef>
              <a:spcAft>
                <a:spcPts val="0"/>
              </a:spcAft>
              <a:buClr>
                <a:schemeClr val="dk1"/>
              </a:buClr>
              <a:buSzPts val="358"/>
              <a:buFont typeface="Arial"/>
              <a:buNone/>
            </a:pPr>
            <a:r>
              <a:rPr lang="en" sz="685"/>
              <a:t>ENGINE = InnoDB;</a:t>
            </a:r>
            <a:endParaRPr sz="685"/>
          </a:p>
          <a:p>
            <a:pPr indent="0" lvl="0" marL="0" rtl="0" algn="l">
              <a:lnSpc>
                <a:spcPct val="105000"/>
              </a:lnSpc>
              <a:spcBef>
                <a:spcPts val="0"/>
              </a:spcBef>
              <a:spcAft>
                <a:spcPts val="0"/>
              </a:spcAft>
              <a:buClr>
                <a:schemeClr val="dk1"/>
              </a:buClr>
              <a:buSzPts val="358"/>
              <a:buFont typeface="Arial"/>
              <a:buNone/>
            </a:pPr>
            <a:r>
              <a:t/>
            </a:r>
            <a:endParaRPr sz="685"/>
          </a:p>
          <a:p>
            <a:pPr indent="0" lvl="0" marL="0" rtl="0" algn="l">
              <a:lnSpc>
                <a:spcPct val="105000"/>
              </a:lnSpc>
              <a:spcBef>
                <a:spcPts val="0"/>
              </a:spcBef>
              <a:spcAft>
                <a:spcPts val="0"/>
              </a:spcAft>
              <a:buClr>
                <a:schemeClr val="dk1"/>
              </a:buClr>
              <a:buSzPts val="358"/>
              <a:buFont typeface="Arial"/>
              <a:buNone/>
            </a:pPr>
            <a:r>
              <a:rPr lang="en" sz="685"/>
              <a:t>-- -----------------------------------------------------</a:t>
            </a:r>
            <a:endParaRPr sz="685"/>
          </a:p>
          <a:p>
            <a:pPr indent="0" lvl="0" marL="0" rtl="0" algn="l">
              <a:lnSpc>
                <a:spcPct val="105000"/>
              </a:lnSpc>
              <a:spcBef>
                <a:spcPts val="0"/>
              </a:spcBef>
              <a:spcAft>
                <a:spcPts val="0"/>
              </a:spcAft>
              <a:buClr>
                <a:schemeClr val="dk1"/>
              </a:buClr>
              <a:buSzPts val="358"/>
              <a:buFont typeface="Arial"/>
              <a:buNone/>
            </a:pPr>
            <a:r>
              <a:rPr lang="en" sz="685"/>
              <a:t>-- Table `recipes`.`key_ingredient`</a:t>
            </a:r>
            <a:endParaRPr sz="685"/>
          </a:p>
          <a:p>
            <a:pPr indent="0" lvl="0" marL="0" rtl="0" algn="l">
              <a:lnSpc>
                <a:spcPct val="105000"/>
              </a:lnSpc>
              <a:spcBef>
                <a:spcPts val="0"/>
              </a:spcBef>
              <a:spcAft>
                <a:spcPts val="0"/>
              </a:spcAft>
              <a:buClr>
                <a:schemeClr val="dk1"/>
              </a:buClr>
              <a:buSzPts val="358"/>
              <a:buFont typeface="Arial"/>
              <a:buNone/>
            </a:pPr>
            <a:r>
              <a:rPr lang="en" sz="685"/>
              <a:t>-- -----------------------------------------------------</a:t>
            </a:r>
            <a:endParaRPr sz="685"/>
          </a:p>
          <a:p>
            <a:pPr indent="0" lvl="0" marL="0" rtl="0" algn="l">
              <a:lnSpc>
                <a:spcPct val="105000"/>
              </a:lnSpc>
              <a:spcBef>
                <a:spcPts val="0"/>
              </a:spcBef>
              <a:spcAft>
                <a:spcPts val="0"/>
              </a:spcAft>
              <a:buClr>
                <a:schemeClr val="dk1"/>
              </a:buClr>
              <a:buSzPts val="358"/>
              <a:buFont typeface="Arial"/>
              <a:buNone/>
            </a:pPr>
            <a:r>
              <a:rPr lang="en" sz="685"/>
              <a:t>DROP TABLE IF EXISTS `recipes`.`key_ingredient` ;</a:t>
            </a:r>
            <a:endParaRPr sz="685"/>
          </a:p>
          <a:p>
            <a:pPr indent="0" lvl="0" marL="0" rtl="0" algn="l">
              <a:lnSpc>
                <a:spcPct val="105000"/>
              </a:lnSpc>
              <a:spcBef>
                <a:spcPts val="0"/>
              </a:spcBef>
              <a:spcAft>
                <a:spcPts val="0"/>
              </a:spcAft>
              <a:buClr>
                <a:schemeClr val="dk1"/>
              </a:buClr>
              <a:buSzPts val="358"/>
              <a:buFont typeface="Arial"/>
              <a:buNone/>
            </a:pPr>
            <a:r>
              <a:t/>
            </a:r>
            <a:endParaRPr sz="685"/>
          </a:p>
          <a:p>
            <a:pPr indent="0" lvl="0" marL="0" rtl="0" algn="l">
              <a:lnSpc>
                <a:spcPct val="105000"/>
              </a:lnSpc>
              <a:spcBef>
                <a:spcPts val="0"/>
              </a:spcBef>
              <a:spcAft>
                <a:spcPts val="0"/>
              </a:spcAft>
              <a:buClr>
                <a:schemeClr val="dk1"/>
              </a:buClr>
              <a:buSzPts val="358"/>
              <a:buFont typeface="Arial"/>
              <a:buNone/>
            </a:pPr>
            <a:r>
              <a:rPr lang="en" sz="685"/>
              <a:t>CREATE TABLE IF NOT EXISTS `recipes`.`key_ingredient` (</a:t>
            </a:r>
            <a:endParaRPr sz="685"/>
          </a:p>
          <a:p>
            <a:pPr indent="0" lvl="0" marL="0" rtl="0" algn="l">
              <a:lnSpc>
                <a:spcPct val="105000"/>
              </a:lnSpc>
              <a:spcBef>
                <a:spcPts val="0"/>
              </a:spcBef>
              <a:spcAft>
                <a:spcPts val="0"/>
              </a:spcAft>
              <a:buClr>
                <a:schemeClr val="dk1"/>
              </a:buClr>
              <a:buSzPts val="358"/>
              <a:buFont typeface="Arial"/>
              <a:buNone/>
            </a:pPr>
            <a:r>
              <a:rPr lang="en" sz="685"/>
              <a:t>  `key_ingredient_id` INT NOT NULL AUTO_INCREMENT,</a:t>
            </a:r>
            <a:endParaRPr sz="685"/>
          </a:p>
          <a:p>
            <a:pPr indent="0" lvl="0" marL="0" rtl="0" algn="l">
              <a:lnSpc>
                <a:spcPct val="105000"/>
              </a:lnSpc>
              <a:spcBef>
                <a:spcPts val="0"/>
              </a:spcBef>
              <a:spcAft>
                <a:spcPts val="0"/>
              </a:spcAft>
              <a:buClr>
                <a:schemeClr val="dk1"/>
              </a:buClr>
              <a:buSzPts val="358"/>
              <a:buFont typeface="Arial"/>
              <a:buNone/>
            </a:pPr>
            <a:r>
              <a:rPr lang="en" sz="685"/>
              <a:t>  `key_ingredient_name` VARCHAR(30) NOT NULL,</a:t>
            </a:r>
            <a:endParaRPr sz="685"/>
          </a:p>
          <a:p>
            <a:pPr indent="0" lvl="0" marL="0" rtl="0" algn="l">
              <a:lnSpc>
                <a:spcPct val="105000"/>
              </a:lnSpc>
              <a:spcBef>
                <a:spcPts val="0"/>
              </a:spcBef>
              <a:spcAft>
                <a:spcPts val="0"/>
              </a:spcAft>
              <a:buClr>
                <a:schemeClr val="dk1"/>
              </a:buClr>
              <a:buSzPts val="358"/>
              <a:buFont typeface="Arial"/>
              <a:buNone/>
            </a:pPr>
            <a:r>
              <a:rPr lang="en" sz="685"/>
              <a:t>  PRIMARY KEY (`key_ingredient_id`))</a:t>
            </a:r>
            <a:endParaRPr sz="685"/>
          </a:p>
          <a:p>
            <a:pPr indent="0" lvl="0" marL="0" rtl="0" algn="l">
              <a:lnSpc>
                <a:spcPct val="105000"/>
              </a:lnSpc>
              <a:spcBef>
                <a:spcPts val="0"/>
              </a:spcBef>
              <a:spcAft>
                <a:spcPts val="0"/>
              </a:spcAft>
              <a:buSzPts val="358"/>
              <a:buNone/>
            </a:pPr>
            <a:r>
              <a:rPr lang="en" sz="685"/>
              <a:t>ENGINE = InnoDB;</a:t>
            </a:r>
            <a:endParaRPr sz="685"/>
          </a:p>
          <a:p>
            <a:pPr indent="0" lvl="0" marL="0" rtl="0" algn="l">
              <a:lnSpc>
                <a:spcPct val="105000"/>
              </a:lnSpc>
              <a:spcBef>
                <a:spcPts val="0"/>
              </a:spcBef>
              <a:spcAft>
                <a:spcPts val="1200"/>
              </a:spcAft>
              <a:buSzPts val="358"/>
              <a:buNone/>
            </a:pPr>
            <a:r>
              <a:t/>
            </a:r>
            <a:endParaRPr sz="685"/>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9"/>
          <p:cNvSpPr txBox="1"/>
          <p:nvPr>
            <p:ph idx="1" type="body"/>
          </p:nvPr>
        </p:nvSpPr>
        <p:spPr>
          <a:xfrm>
            <a:off x="311700" y="96200"/>
            <a:ext cx="8520600" cy="49290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 Table `recipes`.`recipes_has_contributors`</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DROP TABLE IF EXISTS `recipes`.`recipes_has_contributors` ;</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CREATE TABLE IF NOT EXISTS `recipes`.`recipes_has_contributors` (</a:t>
            </a:r>
            <a:endParaRPr/>
          </a:p>
          <a:p>
            <a:pPr indent="0" lvl="0" marL="0" rtl="0" algn="l">
              <a:spcBef>
                <a:spcPts val="0"/>
              </a:spcBef>
              <a:spcAft>
                <a:spcPts val="0"/>
              </a:spcAft>
              <a:buClr>
                <a:schemeClr val="dk1"/>
              </a:buClr>
              <a:buSzPct val="61111"/>
              <a:buFont typeface="Arial"/>
              <a:buNone/>
            </a:pPr>
            <a:r>
              <a:rPr lang="en"/>
              <a:t>  `recipes_id` INT NOT NULL,</a:t>
            </a:r>
            <a:endParaRPr/>
          </a:p>
          <a:p>
            <a:pPr indent="0" lvl="0" marL="0" rtl="0" algn="l">
              <a:spcBef>
                <a:spcPts val="0"/>
              </a:spcBef>
              <a:spcAft>
                <a:spcPts val="0"/>
              </a:spcAft>
              <a:buClr>
                <a:schemeClr val="dk1"/>
              </a:buClr>
              <a:buSzPct val="61111"/>
              <a:buFont typeface="Arial"/>
              <a:buNone/>
            </a:pPr>
            <a:r>
              <a:rPr lang="en"/>
              <a:t>  `contributor_id` INT NOT NULL,</a:t>
            </a:r>
            <a:endParaRPr/>
          </a:p>
          <a:p>
            <a:pPr indent="0" lvl="0" marL="0" rtl="0" algn="l">
              <a:spcBef>
                <a:spcPts val="0"/>
              </a:spcBef>
              <a:spcAft>
                <a:spcPts val="0"/>
              </a:spcAft>
              <a:buClr>
                <a:schemeClr val="dk1"/>
              </a:buClr>
              <a:buSzPct val="61111"/>
              <a:buFont typeface="Arial"/>
              <a:buNone/>
            </a:pPr>
            <a:r>
              <a:rPr lang="en"/>
              <a:t>  PRIMARY KEY (`recipes_id`, `contributor_id`),</a:t>
            </a:r>
            <a:endParaRPr/>
          </a:p>
          <a:p>
            <a:pPr indent="0" lvl="0" marL="0" rtl="0" algn="l">
              <a:spcBef>
                <a:spcPts val="0"/>
              </a:spcBef>
              <a:spcAft>
                <a:spcPts val="0"/>
              </a:spcAft>
              <a:buClr>
                <a:schemeClr val="dk1"/>
              </a:buClr>
              <a:buSzPct val="61111"/>
              <a:buFont typeface="Arial"/>
              <a:buNone/>
            </a:pPr>
            <a:r>
              <a:rPr lang="en"/>
              <a:t>  INDEX `fk_recipes_has_contributor_contributor1_idx` (`contributor_id` ASC) VISIBLE,</a:t>
            </a:r>
            <a:endParaRPr/>
          </a:p>
          <a:p>
            <a:pPr indent="0" lvl="0" marL="0" rtl="0" algn="l">
              <a:spcBef>
                <a:spcPts val="0"/>
              </a:spcBef>
              <a:spcAft>
                <a:spcPts val="0"/>
              </a:spcAft>
              <a:buClr>
                <a:schemeClr val="dk1"/>
              </a:buClr>
              <a:buSzPct val="61111"/>
              <a:buFont typeface="Arial"/>
              <a:buNone/>
            </a:pPr>
            <a:r>
              <a:rPr lang="en"/>
              <a:t>  INDEX `fk_recipes_has_contributor_recipes_idx` (`recipes_id` ASC) VISIBLE,</a:t>
            </a:r>
            <a:endParaRPr/>
          </a:p>
          <a:p>
            <a:pPr indent="0" lvl="0" marL="0" rtl="0" algn="l">
              <a:spcBef>
                <a:spcPts val="0"/>
              </a:spcBef>
              <a:spcAft>
                <a:spcPts val="0"/>
              </a:spcAft>
              <a:buClr>
                <a:schemeClr val="dk1"/>
              </a:buClr>
              <a:buSzPct val="61111"/>
              <a:buFont typeface="Arial"/>
              <a:buNone/>
            </a:pPr>
            <a:r>
              <a:rPr lang="en"/>
              <a:t>  CONSTRAINT `fk_recipes_has_contributor_recipes`</a:t>
            </a:r>
            <a:endParaRPr/>
          </a:p>
          <a:p>
            <a:pPr indent="0" lvl="0" marL="0" rtl="0" algn="l">
              <a:spcBef>
                <a:spcPts val="0"/>
              </a:spcBef>
              <a:spcAft>
                <a:spcPts val="0"/>
              </a:spcAft>
              <a:buClr>
                <a:schemeClr val="dk1"/>
              </a:buClr>
              <a:buSzPct val="61111"/>
              <a:buFont typeface="Arial"/>
              <a:buNone/>
            </a:pPr>
            <a:r>
              <a:rPr lang="en"/>
              <a:t>    FOREIGN KEY (`recipes_id`)</a:t>
            </a:r>
            <a:endParaRPr/>
          </a:p>
          <a:p>
            <a:pPr indent="0" lvl="0" marL="0" rtl="0" algn="l">
              <a:spcBef>
                <a:spcPts val="0"/>
              </a:spcBef>
              <a:spcAft>
                <a:spcPts val="0"/>
              </a:spcAft>
              <a:buClr>
                <a:schemeClr val="dk1"/>
              </a:buClr>
              <a:buSzPct val="61111"/>
              <a:buFont typeface="Arial"/>
              <a:buNone/>
            </a:pPr>
            <a:r>
              <a:rPr lang="en"/>
              <a:t>    REFERENCES `recipes`.`recipes` (`recipes_id`)</a:t>
            </a:r>
            <a:endParaRPr/>
          </a:p>
          <a:p>
            <a:pPr indent="0" lvl="0" marL="0" rtl="0" algn="l">
              <a:spcBef>
                <a:spcPts val="0"/>
              </a:spcBef>
              <a:spcAft>
                <a:spcPts val="0"/>
              </a:spcAft>
              <a:buClr>
                <a:schemeClr val="dk1"/>
              </a:buClr>
              <a:buSzPct val="61111"/>
              <a:buFont typeface="Arial"/>
              <a:buNone/>
            </a:pPr>
            <a:r>
              <a:rPr lang="en"/>
              <a:t>    ON DELETE NO ACTION</a:t>
            </a:r>
            <a:endParaRPr/>
          </a:p>
          <a:p>
            <a:pPr indent="0" lvl="0" marL="0" rtl="0" algn="l">
              <a:spcBef>
                <a:spcPts val="0"/>
              </a:spcBef>
              <a:spcAft>
                <a:spcPts val="0"/>
              </a:spcAft>
              <a:buClr>
                <a:schemeClr val="dk1"/>
              </a:buClr>
              <a:buSzPct val="61111"/>
              <a:buFont typeface="Arial"/>
              <a:buNone/>
            </a:pPr>
            <a:r>
              <a:rPr lang="en"/>
              <a:t>    ON UPDATE NO ACTION,</a:t>
            </a:r>
            <a:endParaRPr/>
          </a:p>
          <a:p>
            <a:pPr indent="0" lvl="0" marL="0" rtl="0" algn="l">
              <a:spcBef>
                <a:spcPts val="0"/>
              </a:spcBef>
              <a:spcAft>
                <a:spcPts val="0"/>
              </a:spcAft>
              <a:buClr>
                <a:schemeClr val="dk1"/>
              </a:buClr>
              <a:buSzPct val="61111"/>
              <a:buFont typeface="Arial"/>
              <a:buNone/>
            </a:pPr>
            <a:r>
              <a:rPr lang="en"/>
              <a:t>  CONSTRAINT `fk_recipes_has_contributor_contributor1`</a:t>
            </a:r>
            <a:endParaRPr/>
          </a:p>
          <a:p>
            <a:pPr indent="0" lvl="0" marL="0" rtl="0" algn="l">
              <a:spcBef>
                <a:spcPts val="0"/>
              </a:spcBef>
              <a:spcAft>
                <a:spcPts val="0"/>
              </a:spcAft>
              <a:buClr>
                <a:schemeClr val="dk1"/>
              </a:buClr>
              <a:buSzPct val="61111"/>
              <a:buFont typeface="Arial"/>
              <a:buNone/>
            </a:pPr>
            <a:r>
              <a:rPr lang="en"/>
              <a:t>    FOREIGN KEY (`contributor_id`)</a:t>
            </a:r>
            <a:endParaRPr/>
          </a:p>
          <a:p>
            <a:pPr indent="0" lvl="0" marL="0" rtl="0" algn="l">
              <a:spcBef>
                <a:spcPts val="0"/>
              </a:spcBef>
              <a:spcAft>
                <a:spcPts val="0"/>
              </a:spcAft>
              <a:buClr>
                <a:schemeClr val="dk1"/>
              </a:buClr>
              <a:buSzPct val="61111"/>
              <a:buFont typeface="Arial"/>
              <a:buNone/>
            </a:pPr>
            <a:r>
              <a:rPr lang="en"/>
              <a:t>    REFERENCES `recipes`.`contributor` (`contributor_id`)</a:t>
            </a:r>
            <a:endParaRPr/>
          </a:p>
          <a:p>
            <a:pPr indent="0" lvl="0" marL="0" rtl="0" algn="l">
              <a:spcBef>
                <a:spcPts val="0"/>
              </a:spcBef>
              <a:spcAft>
                <a:spcPts val="0"/>
              </a:spcAft>
              <a:buClr>
                <a:schemeClr val="dk1"/>
              </a:buClr>
              <a:buSzPct val="61111"/>
              <a:buFont typeface="Arial"/>
              <a:buNone/>
            </a:pPr>
            <a:r>
              <a:rPr lang="en"/>
              <a:t>    ON DELETE NO ACTION</a:t>
            </a:r>
            <a:endParaRPr/>
          </a:p>
          <a:p>
            <a:pPr indent="0" lvl="0" marL="0" rtl="0" algn="l">
              <a:spcBef>
                <a:spcPts val="0"/>
              </a:spcBef>
              <a:spcAft>
                <a:spcPts val="0"/>
              </a:spcAft>
              <a:buClr>
                <a:schemeClr val="dk1"/>
              </a:buClr>
              <a:buSzPct val="61111"/>
              <a:buFont typeface="Arial"/>
              <a:buNone/>
            </a:pPr>
            <a:r>
              <a:rPr lang="en"/>
              <a:t>    ON UPDATE NO ACTION)</a:t>
            </a:r>
            <a:endParaRPr/>
          </a:p>
          <a:p>
            <a:pPr indent="0" lvl="0" marL="0" rtl="0" algn="l">
              <a:spcBef>
                <a:spcPts val="0"/>
              </a:spcBef>
              <a:spcAft>
                <a:spcPts val="0"/>
              </a:spcAft>
              <a:buClr>
                <a:schemeClr val="dk1"/>
              </a:buClr>
              <a:buSzPct val="61111"/>
              <a:buFont typeface="Arial"/>
              <a:buNone/>
            </a:pPr>
            <a:r>
              <a:rPr lang="en"/>
              <a:t>ENGINE = InnoDB;</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 Table `recipes`.`recipes_has_food_category`</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DROP TABLE IF EXISTS `recipes`.`recipes_has_food_category` ;</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CREATE TABLE IF NOT EXISTS `recipes`.`recipes_has_food_category` (</a:t>
            </a:r>
            <a:endParaRPr/>
          </a:p>
          <a:p>
            <a:pPr indent="0" lvl="0" marL="0" rtl="0" algn="l">
              <a:spcBef>
                <a:spcPts val="0"/>
              </a:spcBef>
              <a:spcAft>
                <a:spcPts val="0"/>
              </a:spcAft>
              <a:buClr>
                <a:schemeClr val="dk1"/>
              </a:buClr>
              <a:buSzPct val="61111"/>
              <a:buFont typeface="Arial"/>
              <a:buNone/>
            </a:pPr>
            <a:r>
              <a:rPr lang="en"/>
              <a:t>  `recipes_id` INT NOT NULL,</a:t>
            </a:r>
            <a:endParaRPr/>
          </a:p>
          <a:p>
            <a:pPr indent="0" lvl="0" marL="0" rtl="0" algn="l">
              <a:spcBef>
                <a:spcPts val="0"/>
              </a:spcBef>
              <a:spcAft>
                <a:spcPts val="0"/>
              </a:spcAft>
              <a:buClr>
                <a:schemeClr val="dk1"/>
              </a:buClr>
              <a:buSzPct val="61111"/>
              <a:buFont typeface="Arial"/>
              <a:buNone/>
            </a:pPr>
            <a:r>
              <a:rPr lang="en"/>
              <a:t>  `food_category_id` INT NOT NULL,</a:t>
            </a:r>
            <a:endParaRPr/>
          </a:p>
          <a:p>
            <a:pPr indent="0" lvl="0" marL="0" rtl="0" algn="l">
              <a:spcBef>
                <a:spcPts val="0"/>
              </a:spcBef>
              <a:spcAft>
                <a:spcPts val="0"/>
              </a:spcAft>
              <a:buClr>
                <a:schemeClr val="dk1"/>
              </a:buClr>
              <a:buSzPct val="61111"/>
              <a:buFont typeface="Arial"/>
              <a:buNone/>
            </a:pPr>
            <a:r>
              <a:rPr lang="en"/>
              <a:t>  PRIMARY KEY (`recipes_id`, `food_category_id`),</a:t>
            </a:r>
            <a:endParaRPr/>
          </a:p>
          <a:p>
            <a:pPr indent="0" lvl="0" marL="0" rtl="0" algn="l">
              <a:spcBef>
                <a:spcPts val="0"/>
              </a:spcBef>
              <a:spcAft>
                <a:spcPts val="0"/>
              </a:spcAft>
              <a:buClr>
                <a:schemeClr val="dk1"/>
              </a:buClr>
              <a:buSzPct val="61111"/>
              <a:buFont typeface="Arial"/>
              <a:buNone/>
            </a:pPr>
            <a:r>
              <a:rPr lang="en"/>
              <a:t>  INDEX `fk_recipes_has_food_category_food_category1_idx` (`food_category_id` ASC) VISIBLE,</a:t>
            </a:r>
            <a:endParaRPr/>
          </a:p>
          <a:p>
            <a:pPr indent="0" lvl="0" marL="0" rtl="0" algn="l">
              <a:spcBef>
                <a:spcPts val="0"/>
              </a:spcBef>
              <a:spcAft>
                <a:spcPts val="0"/>
              </a:spcAft>
              <a:buClr>
                <a:schemeClr val="dk1"/>
              </a:buClr>
              <a:buSzPct val="61111"/>
              <a:buFont typeface="Arial"/>
              <a:buNone/>
            </a:pPr>
            <a:r>
              <a:rPr lang="en"/>
              <a:t>  INDEX `fk_recipes_has_food_category_recipes1_idx` (`recipes_id` ASC) VISIBLE,</a:t>
            </a:r>
            <a:endParaRPr/>
          </a:p>
          <a:p>
            <a:pPr indent="0" lvl="0" marL="0" rtl="0" algn="l">
              <a:spcBef>
                <a:spcPts val="0"/>
              </a:spcBef>
              <a:spcAft>
                <a:spcPts val="0"/>
              </a:spcAft>
              <a:buClr>
                <a:schemeClr val="dk1"/>
              </a:buClr>
              <a:buSzPct val="61111"/>
              <a:buFont typeface="Arial"/>
              <a:buNone/>
            </a:pPr>
            <a:r>
              <a:rPr lang="en"/>
              <a:t>  CONSTRAINT `fk_recipes_has_food_category_recipes1`</a:t>
            </a:r>
            <a:endParaRPr/>
          </a:p>
          <a:p>
            <a:pPr indent="0" lvl="0" marL="0" rtl="0" algn="l">
              <a:spcBef>
                <a:spcPts val="0"/>
              </a:spcBef>
              <a:spcAft>
                <a:spcPts val="0"/>
              </a:spcAft>
              <a:buClr>
                <a:schemeClr val="dk1"/>
              </a:buClr>
              <a:buSzPct val="61111"/>
              <a:buFont typeface="Arial"/>
              <a:buNone/>
            </a:pPr>
            <a:r>
              <a:rPr lang="en"/>
              <a:t>    FOREIGN KEY (`recipes_id`)</a:t>
            </a:r>
            <a:endParaRPr/>
          </a:p>
          <a:p>
            <a:pPr indent="0" lvl="0" marL="0" rtl="0" algn="l">
              <a:spcBef>
                <a:spcPts val="0"/>
              </a:spcBef>
              <a:spcAft>
                <a:spcPts val="0"/>
              </a:spcAft>
              <a:buClr>
                <a:schemeClr val="dk1"/>
              </a:buClr>
              <a:buSzPct val="61111"/>
              <a:buFont typeface="Arial"/>
              <a:buNone/>
            </a:pPr>
            <a:r>
              <a:rPr lang="en"/>
              <a:t>    REFERENCES `recipes`.`recipes` (`recipes_id`)</a:t>
            </a:r>
            <a:endParaRPr/>
          </a:p>
          <a:p>
            <a:pPr indent="0" lvl="0" marL="0" rtl="0" algn="l">
              <a:spcBef>
                <a:spcPts val="0"/>
              </a:spcBef>
              <a:spcAft>
                <a:spcPts val="0"/>
              </a:spcAft>
              <a:buClr>
                <a:schemeClr val="dk1"/>
              </a:buClr>
              <a:buSzPct val="61111"/>
              <a:buFont typeface="Arial"/>
              <a:buNone/>
            </a:pPr>
            <a:r>
              <a:rPr lang="en"/>
              <a:t>    ON DELETE NO ACTION</a:t>
            </a:r>
            <a:endParaRPr/>
          </a:p>
          <a:p>
            <a:pPr indent="0" lvl="0" marL="0" rtl="0" algn="l">
              <a:spcBef>
                <a:spcPts val="0"/>
              </a:spcBef>
              <a:spcAft>
                <a:spcPts val="0"/>
              </a:spcAft>
              <a:buClr>
                <a:schemeClr val="dk1"/>
              </a:buClr>
              <a:buSzPct val="61111"/>
              <a:buFont typeface="Arial"/>
              <a:buNone/>
            </a:pPr>
            <a:r>
              <a:rPr lang="en"/>
              <a:t>    ON UPDATE NO ACTION,</a:t>
            </a:r>
            <a:endParaRPr/>
          </a:p>
          <a:p>
            <a:pPr indent="0" lvl="0" marL="0" rtl="0" algn="l">
              <a:spcBef>
                <a:spcPts val="0"/>
              </a:spcBef>
              <a:spcAft>
                <a:spcPts val="0"/>
              </a:spcAft>
              <a:buClr>
                <a:schemeClr val="dk1"/>
              </a:buClr>
              <a:buSzPct val="61111"/>
              <a:buFont typeface="Arial"/>
              <a:buNone/>
            </a:pPr>
            <a:r>
              <a:rPr lang="en"/>
              <a:t>  CONSTRAINT `fk_recipes_has_food_category_food_category1`</a:t>
            </a:r>
            <a:endParaRPr/>
          </a:p>
          <a:p>
            <a:pPr indent="0" lvl="0" marL="0" rtl="0" algn="l">
              <a:spcBef>
                <a:spcPts val="0"/>
              </a:spcBef>
              <a:spcAft>
                <a:spcPts val="0"/>
              </a:spcAft>
              <a:buClr>
                <a:schemeClr val="dk1"/>
              </a:buClr>
              <a:buSzPct val="61111"/>
              <a:buFont typeface="Arial"/>
              <a:buNone/>
            </a:pPr>
            <a:r>
              <a:rPr lang="en"/>
              <a:t>    FOREIGN KEY (`food_category_id`)</a:t>
            </a:r>
            <a:endParaRPr/>
          </a:p>
          <a:p>
            <a:pPr indent="0" lvl="0" marL="0" rtl="0" algn="l">
              <a:spcBef>
                <a:spcPts val="0"/>
              </a:spcBef>
              <a:spcAft>
                <a:spcPts val="0"/>
              </a:spcAft>
              <a:buClr>
                <a:schemeClr val="dk1"/>
              </a:buClr>
              <a:buSzPct val="61111"/>
              <a:buFont typeface="Arial"/>
              <a:buNone/>
            </a:pPr>
            <a:r>
              <a:rPr lang="en"/>
              <a:t>    REFERENCES `recipes`.`food_category` (`food_category_id`)</a:t>
            </a:r>
            <a:endParaRPr/>
          </a:p>
          <a:p>
            <a:pPr indent="0" lvl="0" marL="0" rtl="0" algn="l">
              <a:spcBef>
                <a:spcPts val="0"/>
              </a:spcBef>
              <a:spcAft>
                <a:spcPts val="0"/>
              </a:spcAft>
              <a:buClr>
                <a:schemeClr val="dk1"/>
              </a:buClr>
              <a:buSzPct val="61111"/>
              <a:buFont typeface="Arial"/>
              <a:buNone/>
            </a:pPr>
            <a:r>
              <a:rPr lang="en"/>
              <a:t>    ON DELETE NO ACTION</a:t>
            </a:r>
            <a:endParaRPr/>
          </a:p>
          <a:p>
            <a:pPr indent="0" lvl="0" marL="0" rtl="0" algn="l">
              <a:spcBef>
                <a:spcPts val="0"/>
              </a:spcBef>
              <a:spcAft>
                <a:spcPts val="0"/>
              </a:spcAft>
              <a:buClr>
                <a:schemeClr val="dk1"/>
              </a:buClr>
              <a:buSzPct val="61111"/>
              <a:buFont typeface="Arial"/>
              <a:buNone/>
            </a:pPr>
            <a:r>
              <a:rPr lang="en"/>
              <a:t>    ON UPDATE NO ACTION)</a:t>
            </a:r>
            <a:endParaRPr/>
          </a:p>
          <a:p>
            <a:pPr indent="0" lvl="0" marL="0" rtl="0" algn="l">
              <a:spcBef>
                <a:spcPts val="0"/>
              </a:spcBef>
              <a:spcAft>
                <a:spcPts val="0"/>
              </a:spcAft>
              <a:buClr>
                <a:schemeClr val="dk1"/>
              </a:buClr>
              <a:buSzPct val="61111"/>
              <a:buFont typeface="Arial"/>
              <a:buNone/>
            </a:pPr>
            <a:r>
              <a:rPr lang="en"/>
              <a:t>ENGINE = InnoDB;</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0"/>
          <p:cNvSpPr txBox="1"/>
          <p:nvPr>
            <p:ph idx="1" type="body"/>
          </p:nvPr>
        </p:nvSpPr>
        <p:spPr>
          <a:xfrm>
            <a:off x="311700" y="0"/>
            <a:ext cx="8520600" cy="50178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 Table `recipes`.`recipes_has_image`</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DROP TABLE IF EXISTS `recipes`.`recipes_has_image` ;</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CREATE TABLE IF NOT EXISTS `recipes`.`recipes_has_image` (</a:t>
            </a:r>
            <a:endParaRPr/>
          </a:p>
          <a:p>
            <a:pPr indent="0" lvl="0" marL="0" rtl="0" algn="l">
              <a:spcBef>
                <a:spcPts val="0"/>
              </a:spcBef>
              <a:spcAft>
                <a:spcPts val="0"/>
              </a:spcAft>
              <a:buClr>
                <a:schemeClr val="dk1"/>
              </a:buClr>
              <a:buSzPct val="61111"/>
              <a:buFont typeface="Arial"/>
              <a:buNone/>
            </a:pPr>
            <a:r>
              <a:rPr lang="en"/>
              <a:t>  `recipes_id` INT NOT NULL,</a:t>
            </a:r>
            <a:endParaRPr/>
          </a:p>
          <a:p>
            <a:pPr indent="0" lvl="0" marL="0" rtl="0" algn="l">
              <a:spcBef>
                <a:spcPts val="0"/>
              </a:spcBef>
              <a:spcAft>
                <a:spcPts val="0"/>
              </a:spcAft>
              <a:buClr>
                <a:schemeClr val="dk1"/>
              </a:buClr>
              <a:buSzPct val="61111"/>
              <a:buFont typeface="Arial"/>
              <a:buNone/>
            </a:pPr>
            <a:r>
              <a:rPr lang="en"/>
              <a:t>  `image_id` INT NOT NULL,</a:t>
            </a:r>
            <a:endParaRPr/>
          </a:p>
          <a:p>
            <a:pPr indent="0" lvl="0" marL="0" rtl="0" algn="l">
              <a:spcBef>
                <a:spcPts val="0"/>
              </a:spcBef>
              <a:spcAft>
                <a:spcPts val="0"/>
              </a:spcAft>
              <a:buClr>
                <a:schemeClr val="dk1"/>
              </a:buClr>
              <a:buSzPct val="61111"/>
              <a:buFont typeface="Arial"/>
              <a:buNone/>
            </a:pPr>
            <a:r>
              <a:rPr lang="en"/>
              <a:t>  PRIMARY KEY (`recipes_id`, `image_id`),</a:t>
            </a:r>
            <a:endParaRPr/>
          </a:p>
          <a:p>
            <a:pPr indent="0" lvl="0" marL="0" rtl="0" algn="l">
              <a:spcBef>
                <a:spcPts val="0"/>
              </a:spcBef>
              <a:spcAft>
                <a:spcPts val="0"/>
              </a:spcAft>
              <a:buClr>
                <a:schemeClr val="dk1"/>
              </a:buClr>
              <a:buSzPct val="61111"/>
              <a:buFont typeface="Arial"/>
              <a:buNone/>
            </a:pPr>
            <a:r>
              <a:rPr lang="en"/>
              <a:t>  INDEX `fk_recipes_has_image_image1_idx` (`image_id` ASC) VISIBLE,</a:t>
            </a:r>
            <a:endParaRPr/>
          </a:p>
          <a:p>
            <a:pPr indent="0" lvl="0" marL="0" rtl="0" algn="l">
              <a:spcBef>
                <a:spcPts val="0"/>
              </a:spcBef>
              <a:spcAft>
                <a:spcPts val="0"/>
              </a:spcAft>
              <a:buClr>
                <a:schemeClr val="dk1"/>
              </a:buClr>
              <a:buSzPct val="61111"/>
              <a:buFont typeface="Arial"/>
              <a:buNone/>
            </a:pPr>
            <a:r>
              <a:rPr lang="en"/>
              <a:t>  INDEX `fk_recipes_has_image_recipes1_idx` (`recipes_id` ASC) VISIBLE,</a:t>
            </a:r>
            <a:endParaRPr/>
          </a:p>
          <a:p>
            <a:pPr indent="0" lvl="0" marL="0" rtl="0" algn="l">
              <a:spcBef>
                <a:spcPts val="0"/>
              </a:spcBef>
              <a:spcAft>
                <a:spcPts val="0"/>
              </a:spcAft>
              <a:buClr>
                <a:schemeClr val="dk1"/>
              </a:buClr>
              <a:buSzPct val="61111"/>
              <a:buFont typeface="Arial"/>
              <a:buNone/>
            </a:pPr>
            <a:r>
              <a:rPr lang="en"/>
              <a:t>  CONSTRAINT `fk_recipes_has_image_recipes1`</a:t>
            </a:r>
            <a:endParaRPr/>
          </a:p>
          <a:p>
            <a:pPr indent="0" lvl="0" marL="0" rtl="0" algn="l">
              <a:spcBef>
                <a:spcPts val="0"/>
              </a:spcBef>
              <a:spcAft>
                <a:spcPts val="0"/>
              </a:spcAft>
              <a:buClr>
                <a:schemeClr val="dk1"/>
              </a:buClr>
              <a:buSzPct val="61111"/>
              <a:buFont typeface="Arial"/>
              <a:buNone/>
            </a:pPr>
            <a:r>
              <a:rPr lang="en"/>
              <a:t>    FOREIGN KEY (`recipes_id`)</a:t>
            </a:r>
            <a:endParaRPr/>
          </a:p>
          <a:p>
            <a:pPr indent="0" lvl="0" marL="0" rtl="0" algn="l">
              <a:spcBef>
                <a:spcPts val="0"/>
              </a:spcBef>
              <a:spcAft>
                <a:spcPts val="0"/>
              </a:spcAft>
              <a:buClr>
                <a:schemeClr val="dk1"/>
              </a:buClr>
              <a:buSzPct val="61111"/>
              <a:buFont typeface="Arial"/>
              <a:buNone/>
            </a:pPr>
            <a:r>
              <a:rPr lang="en"/>
              <a:t>    REFERENCES `recipes`.`recipes` (`recipes_id`)</a:t>
            </a:r>
            <a:endParaRPr/>
          </a:p>
          <a:p>
            <a:pPr indent="0" lvl="0" marL="0" rtl="0" algn="l">
              <a:spcBef>
                <a:spcPts val="0"/>
              </a:spcBef>
              <a:spcAft>
                <a:spcPts val="0"/>
              </a:spcAft>
              <a:buClr>
                <a:schemeClr val="dk1"/>
              </a:buClr>
              <a:buSzPct val="61111"/>
              <a:buFont typeface="Arial"/>
              <a:buNone/>
            </a:pPr>
            <a:r>
              <a:rPr lang="en"/>
              <a:t>    ON DELETE NO ACTION</a:t>
            </a:r>
            <a:endParaRPr/>
          </a:p>
          <a:p>
            <a:pPr indent="0" lvl="0" marL="0" rtl="0" algn="l">
              <a:spcBef>
                <a:spcPts val="0"/>
              </a:spcBef>
              <a:spcAft>
                <a:spcPts val="0"/>
              </a:spcAft>
              <a:buClr>
                <a:schemeClr val="dk1"/>
              </a:buClr>
              <a:buSzPct val="61111"/>
              <a:buFont typeface="Arial"/>
              <a:buNone/>
            </a:pPr>
            <a:r>
              <a:rPr lang="en"/>
              <a:t>    ON UPDATE NO ACTION,</a:t>
            </a:r>
            <a:endParaRPr/>
          </a:p>
          <a:p>
            <a:pPr indent="0" lvl="0" marL="0" rtl="0" algn="l">
              <a:spcBef>
                <a:spcPts val="0"/>
              </a:spcBef>
              <a:spcAft>
                <a:spcPts val="0"/>
              </a:spcAft>
              <a:buClr>
                <a:schemeClr val="dk1"/>
              </a:buClr>
              <a:buSzPct val="61111"/>
              <a:buFont typeface="Arial"/>
              <a:buNone/>
            </a:pPr>
            <a:r>
              <a:rPr lang="en"/>
              <a:t>  CONSTRAINT `fk_recipes_has_image_image1`</a:t>
            </a:r>
            <a:endParaRPr/>
          </a:p>
          <a:p>
            <a:pPr indent="0" lvl="0" marL="0" rtl="0" algn="l">
              <a:spcBef>
                <a:spcPts val="0"/>
              </a:spcBef>
              <a:spcAft>
                <a:spcPts val="0"/>
              </a:spcAft>
              <a:buClr>
                <a:schemeClr val="dk1"/>
              </a:buClr>
              <a:buSzPct val="61111"/>
              <a:buFont typeface="Arial"/>
              <a:buNone/>
            </a:pPr>
            <a:r>
              <a:rPr lang="en"/>
              <a:t>    FOREIGN KEY (`image_id`)</a:t>
            </a:r>
            <a:endParaRPr/>
          </a:p>
          <a:p>
            <a:pPr indent="0" lvl="0" marL="0" rtl="0" algn="l">
              <a:spcBef>
                <a:spcPts val="0"/>
              </a:spcBef>
              <a:spcAft>
                <a:spcPts val="0"/>
              </a:spcAft>
              <a:buClr>
                <a:schemeClr val="dk1"/>
              </a:buClr>
              <a:buSzPct val="61111"/>
              <a:buFont typeface="Arial"/>
              <a:buNone/>
            </a:pPr>
            <a:r>
              <a:rPr lang="en"/>
              <a:t>    REFERENCES `recipes`.`image` (`image_id`)</a:t>
            </a:r>
            <a:endParaRPr/>
          </a:p>
          <a:p>
            <a:pPr indent="0" lvl="0" marL="0" rtl="0" algn="l">
              <a:spcBef>
                <a:spcPts val="0"/>
              </a:spcBef>
              <a:spcAft>
                <a:spcPts val="0"/>
              </a:spcAft>
              <a:buClr>
                <a:schemeClr val="dk1"/>
              </a:buClr>
              <a:buSzPct val="61111"/>
              <a:buFont typeface="Arial"/>
              <a:buNone/>
            </a:pPr>
            <a:r>
              <a:rPr lang="en"/>
              <a:t>    ON DELETE NO ACTION</a:t>
            </a:r>
            <a:endParaRPr/>
          </a:p>
          <a:p>
            <a:pPr indent="0" lvl="0" marL="0" rtl="0" algn="l">
              <a:spcBef>
                <a:spcPts val="0"/>
              </a:spcBef>
              <a:spcAft>
                <a:spcPts val="0"/>
              </a:spcAft>
              <a:buClr>
                <a:schemeClr val="dk1"/>
              </a:buClr>
              <a:buSzPct val="61111"/>
              <a:buFont typeface="Arial"/>
              <a:buNone/>
            </a:pPr>
            <a:r>
              <a:rPr lang="en"/>
              <a:t>    ON UPDATE NO ACTION)</a:t>
            </a:r>
            <a:endParaRPr/>
          </a:p>
          <a:p>
            <a:pPr indent="0" lvl="0" marL="0" rtl="0" algn="l">
              <a:spcBef>
                <a:spcPts val="0"/>
              </a:spcBef>
              <a:spcAft>
                <a:spcPts val="0"/>
              </a:spcAft>
              <a:buClr>
                <a:schemeClr val="dk1"/>
              </a:buClr>
              <a:buSzPct val="61111"/>
              <a:buFont typeface="Arial"/>
              <a:buNone/>
            </a:pPr>
            <a:r>
              <a:rPr lang="en"/>
              <a:t>ENGINE = InnoDB;</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 Table `recipes`.`recipes_has_key_ingredients`</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DROP TABLE IF EXISTS `recipes`.`recipes_has_key_ingredients` ;</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CREATE TABLE IF NOT EXISTS `recipes`.`recipes_has_key_ingredients` (</a:t>
            </a:r>
            <a:endParaRPr/>
          </a:p>
          <a:p>
            <a:pPr indent="0" lvl="0" marL="0" rtl="0" algn="l">
              <a:spcBef>
                <a:spcPts val="0"/>
              </a:spcBef>
              <a:spcAft>
                <a:spcPts val="0"/>
              </a:spcAft>
              <a:buClr>
                <a:schemeClr val="dk1"/>
              </a:buClr>
              <a:buSzPct val="61111"/>
              <a:buFont typeface="Arial"/>
              <a:buNone/>
            </a:pPr>
            <a:r>
              <a:rPr lang="en"/>
              <a:t>  `recipes_id` INT NOT NULL,</a:t>
            </a:r>
            <a:endParaRPr/>
          </a:p>
          <a:p>
            <a:pPr indent="0" lvl="0" marL="0" rtl="0" algn="l">
              <a:spcBef>
                <a:spcPts val="0"/>
              </a:spcBef>
              <a:spcAft>
                <a:spcPts val="0"/>
              </a:spcAft>
              <a:buClr>
                <a:schemeClr val="dk1"/>
              </a:buClr>
              <a:buSzPct val="61111"/>
              <a:buFont typeface="Arial"/>
              <a:buNone/>
            </a:pPr>
            <a:r>
              <a:rPr lang="en"/>
              <a:t>  `key_ingredient_id` INT NOT NULL,</a:t>
            </a:r>
            <a:endParaRPr/>
          </a:p>
          <a:p>
            <a:pPr indent="0" lvl="0" marL="0" rtl="0" algn="l">
              <a:spcBef>
                <a:spcPts val="0"/>
              </a:spcBef>
              <a:spcAft>
                <a:spcPts val="0"/>
              </a:spcAft>
              <a:buClr>
                <a:schemeClr val="dk1"/>
              </a:buClr>
              <a:buSzPct val="61111"/>
              <a:buFont typeface="Arial"/>
              <a:buNone/>
            </a:pPr>
            <a:r>
              <a:rPr lang="en"/>
              <a:t>  PRIMARY KEY (`recipes_id`, `key_ingredient_id`),</a:t>
            </a:r>
            <a:endParaRPr/>
          </a:p>
          <a:p>
            <a:pPr indent="0" lvl="0" marL="0" rtl="0" algn="l">
              <a:spcBef>
                <a:spcPts val="0"/>
              </a:spcBef>
              <a:spcAft>
                <a:spcPts val="0"/>
              </a:spcAft>
              <a:buClr>
                <a:schemeClr val="dk1"/>
              </a:buClr>
              <a:buSzPct val="61111"/>
              <a:buFont typeface="Arial"/>
              <a:buNone/>
            </a:pPr>
            <a:r>
              <a:rPr lang="en"/>
              <a:t>  INDEX `fk_recipes_has_key_ingredient_key_ingredient1_idx` (`key_ingredient_id` ASC) VISIBLE,</a:t>
            </a:r>
            <a:endParaRPr/>
          </a:p>
          <a:p>
            <a:pPr indent="0" lvl="0" marL="0" rtl="0" algn="l">
              <a:spcBef>
                <a:spcPts val="0"/>
              </a:spcBef>
              <a:spcAft>
                <a:spcPts val="0"/>
              </a:spcAft>
              <a:buClr>
                <a:schemeClr val="dk1"/>
              </a:buClr>
              <a:buSzPct val="61111"/>
              <a:buFont typeface="Arial"/>
              <a:buNone/>
            </a:pPr>
            <a:r>
              <a:rPr lang="en"/>
              <a:t>  INDEX `fk_recipes_has_key_ingredient_recipes1_idx` (`recipes_id` ASC) VISIBLE,</a:t>
            </a:r>
            <a:endParaRPr/>
          </a:p>
          <a:p>
            <a:pPr indent="0" lvl="0" marL="0" rtl="0" algn="l">
              <a:spcBef>
                <a:spcPts val="0"/>
              </a:spcBef>
              <a:spcAft>
                <a:spcPts val="0"/>
              </a:spcAft>
              <a:buClr>
                <a:schemeClr val="dk1"/>
              </a:buClr>
              <a:buSzPct val="61111"/>
              <a:buFont typeface="Arial"/>
              <a:buNone/>
            </a:pPr>
            <a:r>
              <a:rPr lang="en"/>
              <a:t>  CONSTRAINT `fk_recipes_has_key_ingredient_recipes1`</a:t>
            </a:r>
            <a:endParaRPr/>
          </a:p>
          <a:p>
            <a:pPr indent="0" lvl="0" marL="0" rtl="0" algn="l">
              <a:spcBef>
                <a:spcPts val="0"/>
              </a:spcBef>
              <a:spcAft>
                <a:spcPts val="0"/>
              </a:spcAft>
              <a:buClr>
                <a:schemeClr val="dk1"/>
              </a:buClr>
              <a:buSzPct val="61111"/>
              <a:buFont typeface="Arial"/>
              <a:buNone/>
            </a:pPr>
            <a:r>
              <a:rPr lang="en"/>
              <a:t>    FOREIGN KEY (`recipes_id`)</a:t>
            </a:r>
            <a:endParaRPr/>
          </a:p>
          <a:p>
            <a:pPr indent="0" lvl="0" marL="0" rtl="0" algn="l">
              <a:spcBef>
                <a:spcPts val="0"/>
              </a:spcBef>
              <a:spcAft>
                <a:spcPts val="0"/>
              </a:spcAft>
              <a:buClr>
                <a:schemeClr val="dk1"/>
              </a:buClr>
              <a:buSzPct val="61111"/>
              <a:buFont typeface="Arial"/>
              <a:buNone/>
            </a:pPr>
            <a:r>
              <a:rPr lang="en"/>
              <a:t>    REFERENCES `recipes`.`recipes` (`recipes_id`)</a:t>
            </a:r>
            <a:endParaRPr/>
          </a:p>
          <a:p>
            <a:pPr indent="0" lvl="0" marL="0" rtl="0" algn="l">
              <a:spcBef>
                <a:spcPts val="0"/>
              </a:spcBef>
              <a:spcAft>
                <a:spcPts val="0"/>
              </a:spcAft>
              <a:buClr>
                <a:schemeClr val="dk1"/>
              </a:buClr>
              <a:buSzPct val="61111"/>
              <a:buFont typeface="Arial"/>
              <a:buNone/>
            </a:pPr>
            <a:r>
              <a:rPr lang="en"/>
              <a:t>    ON DELETE NO ACTION</a:t>
            </a:r>
            <a:endParaRPr/>
          </a:p>
          <a:p>
            <a:pPr indent="0" lvl="0" marL="0" rtl="0" algn="l">
              <a:spcBef>
                <a:spcPts val="0"/>
              </a:spcBef>
              <a:spcAft>
                <a:spcPts val="0"/>
              </a:spcAft>
              <a:buClr>
                <a:schemeClr val="dk1"/>
              </a:buClr>
              <a:buSzPct val="61111"/>
              <a:buFont typeface="Arial"/>
              <a:buNone/>
            </a:pPr>
            <a:r>
              <a:rPr lang="en"/>
              <a:t>    ON UPDATE NO ACTION,</a:t>
            </a:r>
            <a:endParaRPr/>
          </a:p>
          <a:p>
            <a:pPr indent="0" lvl="0" marL="0" rtl="0" algn="l">
              <a:spcBef>
                <a:spcPts val="0"/>
              </a:spcBef>
              <a:spcAft>
                <a:spcPts val="0"/>
              </a:spcAft>
              <a:buClr>
                <a:schemeClr val="dk1"/>
              </a:buClr>
              <a:buSzPct val="61111"/>
              <a:buFont typeface="Arial"/>
              <a:buNone/>
            </a:pPr>
            <a:r>
              <a:rPr lang="en"/>
              <a:t>  CONSTRAINT `fk_recipes_has_key_ingredient_key_ingredient1`</a:t>
            </a:r>
            <a:endParaRPr/>
          </a:p>
          <a:p>
            <a:pPr indent="0" lvl="0" marL="0" rtl="0" algn="l">
              <a:spcBef>
                <a:spcPts val="0"/>
              </a:spcBef>
              <a:spcAft>
                <a:spcPts val="0"/>
              </a:spcAft>
              <a:buClr>
                <a:schemeClr val="dk1"/>
              </a:buClr>
              <a:buSzPct val="61111"/>
              <a:buFont typeface="Arial"/>
              <a:buNone/>
            </a:pPr>
            <a:r>
              <a:rPr lang="en"/>
              <a:t>    FOREIGN KEY (`key_ingredient_id`)</a:t>
            </a:r>
            <a:endParaRPr/>
          </a:p>
          <a:p>
            <a:pPr indent="0" lvl="0" marL="0" rtl="0" algn="l">
              <a:spcBef>
                <a:spcPts val="0"/>
              </a:spcBef>
              <a:spcAft>
                <a:spcPts val="0"/>
              </a:spcAft>
              <a:buClr>
                <a:schemeClr val="dk1"/>
              </a:buClr>
              <a:buSzPct val="61111"/>
              <a:buFont typeface="Arial"/>
              <a:buNone/>
            </a:pPr>
            <a:r>
              <a:rPr lang="en"/>
              <a:t>    REFERENCES `recipes`.`key_ingredient` (`key_ingredient_id`)</a:t>
            </a:r>
            <a:endParaRPr/>
          </a:p>
          <a:p>
            <a:pPr indent="0" lvl="0" marL="0" rtl="0" algn="l">
              <a:spcBef>
                <a:spcPts val="0"/>
              </a:spcBef>
              <a:spcAft>
                <a:spcPts val="0"/>
              </a:spcAft>
              <a:buClr>
                <a:schemeClr val="dk1"/>
              </a:buClr>
              <a:buSzPct val="61111"/>
              <a:buFont typeface="Arial"/>
              <a:buNone/>
            </a:pPr>
            <a:r>
              <a:rPr lang="en"/>
              <a:t>    ON DELETE NO ACTION</a:t>
            </a:r>
            <a:endParaRPr/>
          </a:p>
          <a:p>
            <a:pPr indent="0" lvl="0" marL="0" rtl="0" algn="l">
              <a:spcBef>
                <a:spcPts val="0"/>
              </a:spcBef>
              <a:spcAft>
                <a:spcPts val="0"/>
              </a:spcAft>
              <a:buClr>
                <a:schemeClr val="dk1"/>
              </a:buClr>
              <a:buSzPct val="61111"/>
              <a:buFont typeface="Arial"/>
              <a:buNone/>
            </a:pPr>
            <a:r>
              <a:rPr lang="en"/>
              <a:t>    ON UPDATE NO ACTION)</a:t>
            </a:r>
            <a:endParaRPr/>
          </a:p>
          <a:p>
            <a:pPr indent="0" lvl="0" marL="0" rtl="0" algn="l">
              <a:spcBef>
                <a:spcPts val="0"/>
              </a:spcBef>
              <a:spcAft>
                <a:spcPts val="0"/>
              </a:spcAft>
              <a:buNone/>
            </a:pPr>
            <a:r>
              <a:rPr lang="en"/>
              <a:t>ENGINE = InnoDB;</a:t>
            </a:r>
            <a:endParaRPr/>
          </a:p>
          <a:p>
            <a:pPr indent="0" lvl="0" marL="0" rtl="0" algn="l">
              <a:spcBef>
                <a:spcPts val="0"/>
              </a:spcBef>
              <a:spcAft>
                <a:spcPts val="0"/>
              </a:spcAft>
              <a:buClr>
                <a:schemeClr val="dk1"/>
              </a:buClr>
              <a:buSzPct val="61111"/>
              <a:buFont typeface="Arial"/>
              <a:buNone/>
            </a:pPr>
            <a:r>
              <a:rPr lang="en"/>
              <a:t>-- --------------------------------------------------------------------- End of sql script for Recipes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Recipe DB</a:t>
            </a:r>
            <a:endParaRPr/>
          </a:p>
        </p:txBody>
      </p:sp>
      <p:sp>
        <p:nvSpPr>
          <p:cNvPr id="69" name="Google Shape;69;p14"/>
          <p:cNvSpPr txBox="1"/>
          <p:nvPr>
            <p:ph idx="1" type="body"/>
          </p:nvPr>
        </p:nvSpPr>
        <p:spPr>
          <a:xfrm>
            <a:off x="311700" y="1399400"/>
            <a:ext cx="2808000" cy="3147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400"/>
              <a:t>My project is to create a database that would be able to keep my family’s recipes together and easily accessible. </a:t>
            </a:r>
            <a:endParaRPr sz="1400"/>
          </a:p>
          <a:p>
            <a:pPr indent="0" lvl="0" marL="0" rtl="0" algn="l">
              <a:spcBef>
                <a:spcPts val="1200"/>
              </a:spcBef>
              <a:spcAft>
                <a:spcPts val="0"/>
              </a:spcAft>
              <a:buNone/>
            </a:pPr>
            <a:r>
              <a:rPr lang="en" sz="1400"/>
              <a:t>Also, the ability to add to the database as new favorite recipes come in with new family members. </a:t>
            </a:r>
            <a:endParaRPr sz="1400"/>
          </a:p>
          <a:p>
            <a:pPr indent="0" lvl="0" marL="0" rtl="0" algn="l">
              <a:spcBef>
                <a:spcPts val="1200"/>
              </a:spcBef>
              <a:spcAft>
                <a:spcPts val="1200"/>
              </a:spcAft>
              <a:buNone/>
            </a:pPr>
            <a:r>
              <a:rPr lang="en" sz="1400"/>
              <a:t>The specific tables are to help with being able to look up by different means. A meal with chicken as a key ingredient (key ingredient lookup). </a:t>
            </a:r>
            <a:endParaRPr sz="1400"/>
          </a:p>
        </p:txBody>
      </p:sp>
      <p:pic>
        <p:nvPicPr>
          <p:cNvPr id="70" name="Google Shape;70;p14"/>
          <p:cNvPicPr preferRelativeResize="0"/>
          <p:nvPr/>
        </p:nvPicPr>
        <p:blipFill>
          <a:blip r:embed="rId3">
            <a:alphaModFix/>
          </a:blip>
          <a:stretch>
            <a:fillRect/>
          </a:stretch>
        </p:blipFill>
        <p:spPr>
          <a:xfrm>
            <a:off x="3803650" y="484250"/>
            <a:ext cx="2088310" cy="2784901"/>
          </a:xfrm>
          <a:prstGeom prst="rect">
            <a:avLst/>
          </a:prstGeom>
          <a:noFill/>
          <a:ln>
            <a:noFill/>
          </a:ln>
        </p:spPr>
      </p:pic>
      <p:pic>
        <p:nvPicPr>
          <p:cNvPr id="71" name="Google Shape;71;p14"/>
          <p:cNvPicPr preferRelativeResize="0"/>
          <p:nvPr/>
        </p:nvPicPr>
        <p:blipFill rotWithShape="1">
          <a:blip r:embed="rId4">
            <a:alphaModFix/>
          </a:blip>
          <a:srcRect b="12948" l="0" r="0" t="6626"/>
          <a:stretch/>
        </p:blipFill>
        <p:spPr>
          <a:xfrm>
            <a:off x="6642825" y="902900"/>
            <a:ext cx="1816201" cy="1947600"/>
          </a:xfrm>
          <a:prstGeom prst="rect">
            <a:avLst/>
          </a:prstGeom>
          <a:noFill/>
          <a:ln>
            <a:noFill/>
          </a:ln>
        </p:spPr>
      </p:pic>
      <p:pic>
        <p:nvPicPr>
          <p:cNvPr id="72" name="Google Shape;72;p14"/>
          <p:cNvPicPr preferRelativeResize="0"/>
          <p:nvPr/>
        </p:nvPicPr>
        <p:blipFill>
          <a:blip r:embed="rId5">
            <a:alphaModFix/>
          </a:blip>
          <a:stretch>
            <a:fillRect/>
          </a:stretch>
        </p:blipFill>
        <p:spPr>
          <a:xfrm>
            <a:off x="5751350" y="2645651"/>
            <a:ext cx="1430665" cy="1901400"/>
          </a:xfrm>
          <a:prstGeom prst="rect">
            <a:avLst/>
          </a:prstGeom>
          <a:noFill/>
          <a:ln>
            <a:noFill/>
          </a:ln>
        </p:spPr>
      </p:pic>
      <p:sp>
        <p:nvSpPr>
          <p:cNvPr id="73" name="Google Shape;73;p14"/>
          <p:cNvSpPr txBox="1"/>
          <p:nvPr/>
        </p:nvSpPr>
        <p:spPr>
          <a:xfrm>
            <a:off x="3802350" y="2923275"/>
            <a:ext cx="153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Jello Poke Cake</a:t>
            </a:r>
            <a:endParaRPr>
              <a:solidFill>
                <a:schemeClr val="lt1"/>
              </a:solidFill>
              <a:latin typeface="Open Sans"/>
              <a:ea typeface="Open Sans"/>
              <a:cs typeface="Open Sans"/>
              <a:sym typeface="Open Sans"/>
            </a:endParaRPr>
          </a:p>
        </p:txBody>
      </p:sp>
      <p:sp>
        <p:nvSpPr>
          <p:cNvPr id="74" name="Google Shape;74;p14"/>
          <p:cNvSpPr txBox="1"/>
          <p:nvPr/>
        </p:nvSpPr>
        <p:spPr>
          <a:xfrm>
            <a:off x="6675450" y="2190625"/>
            <a:ext cx="195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pen Sans"/>
                <a:ea typeface="Open Sans"/>
                <a:cs typeface="Open Sans"/>
                <a:sym typeface="Open Sans"/>
              </a:rPr>
              <a:t>Yorkshire Pudding</a:t>
            </a:r>
            <a:endParaRPr>
              <a:solidFill>
                <a:schemeClr val="lt1"/>
              </a:solidFill>
              <a:latin typeface="Open Sans"/>
              <a:ea typeface="Open Sans"/>
              <a:cs typeface="Open Sans"/>
              <a:sym typeface="Open Sans"/>
            </a:endParaRPr>
          </a:p>
        </p:txBody>
      </p:sp>
      <p:sp>
        <p:nvSpPr>
          <p:cNvPr id="75" name="Google Shape;75;p14"/>
          <p:cNvSpPr txBox="1"/>
          <p:nvPr/>
        </p:nvSpPr>
        <p:spPr>
          <a:xfrm>
            <a:off x="5751350" y="4049650"/>
            <a:ext cx="146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Braid Bread</a:t>
            </a:r>
            <a:endParaRPr>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ERD</a:t>
            </a:r>
            <a:endParaRPr/>
          </a:p>
        </p:txBody>
      </p:sp>
      <p:pic>
        <p:nvPicPr>
          <p:cNvPr id="81" name="Google Shape;81;p15"/>
          <p:cNvPicPr preferRelativeResize="0"/>
          <p:nvPr/>
        </p:nvPicPr>
        <p:blipFill rotWithShape="1">
          <a:blip r:embed="rId3">
            <a:alphaModFix/>
          </a:blip>
          <a:srcRect b="0" l="3667" r="11637" t="0"/>
          <a:stretch/>
        </p:blipFill>
        <p:spPr>
          <a:xfrm>
            <a:off x="1889900" y="89875"/>
            <a:ext cx="6581325" cy="4874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Using recipe database</a:t>
            </a:r>
            <a:endParaRPr/>
          </a:p>
        </p:txBody>
      </p:sp>
      <p:sp>
        <p:nvSpPr>
          <p:cNvPr id="87" name="Google Shape;87;p16"/>
          <p:cNvSpPr/>
          <p:nvPr/>
        </p:nvSpPr>
        <p:spPr>
          <a:xfrm>
            <a:off x="1357500" y="1295650"/>
            <a:ext cx="2040300" cy="36189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p:nvPr/>
        </p:nvSpPr>
        <p:spPr>
          <a:xfrm>
            <a:off x="1697750" y="2467500"/>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name</a:t>
            </a:r>
            <a:endParaRPr sz="800">
              <a:solidFill>
                <a:schemeClr val="accent4"/>
              </a:solidFill>
            </a:endParaRPr>
          </a:p>
        </p:txBody>
      </p:sp>
      <p:sp>
        <p:nvSpPr>
          <p:cNvPr id="89" name="Google Shape;89;p16"/>
          <p:cNvSpPr/>
          <p:nvPr/>
        </p:nvSpPr>
        <p:spPr>
          <a:xfrm>
            <a:off x="1697750" y="2941275"/>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ingredient</a:t>
            </a:r>
            <a:endParaRPr sz="800">
              <a:solidFill>
                <a:schemeClr val="accent4"/>
              </a:solidFill>
            </a:endParaRPr>
          </a:p>
        </p:txBody>
      </p:sp>
      <p:sp>
        <p:nvSpPr>
          <p:cNvPr id="90" name="Google Shape;90;p16"/>
          <p:cNvSpPr/>
          <p:nvPr/>
        </p:nvSpPr>
        <p:spPr>
          <a:xfrm>
            <a:off x="1697750" y="3372650"/>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category</a:t>
            </a:r>
            <a:endParaRPr sz="800">
              <a:solidFill>
                <a:schemeClr val="accent4"/>
              </a:solidFill>
            </a:endParaRPr>
          </a:p>
        </p:txBody>
      </p:sp>
      <p:sp>
        <p:nvSpPr>
          <p:cNvPr id="91" name="Google Shape;91;p16"/>
          <p:cNvSpPr/>
          <p:nvPr/>
        </p:nvSpPr>
        <p:spPr>
          <a:xfrm>
            <a:off x="1697750" y="3804025"/>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contributor</a:t>
            </a:r>
            <a:endParaRPr sz="800">
              <a:solidFill>
                <a:schemeClr val="accent4"/>
              </a:solidFill>
            </a:endParaRPr>
          </a:p>
        </p:txBody>
      </p:sp>
      <p:sp>
        <p:nvSpPr>
          <p:cNvPr id="92" name="Google Shape;92;p16"/>
          <p:cNvSpPr txBox="1"/>
          <p:nvPr/>
        </p:nvSpPr>
        <p:spPr>
          <a:xfrm>
            <a:off x="1600200" y="1638300"/>
            <a:ext cx="1476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Open Sans"/>
                <a:ea typeface="Open Sans"/>
                <a:cs typeface="Open Sans"/>
                <a:sym typeface="Open Sans"/>
              </a:rPr>
              <a:t>Find your next food project</a:t>
            </a:r>
            <a:endParaRPr b="1" sz="1200">
              <a:latin typeface="Open Sans"/>
              <a:ea typeface="Open Sans"/>
              <a:cs typeface="Open Sans"/>
              <a:sym typeface="Open Sans"/>
            </a:endParaRPr>
          </a:p>
        </p:txBody>
      </p:sp>
      <p:sp>
        <p:nvSpPr>
          <p:cNvPr id="93" name="Google Shape;93;p16"/>
          <p:cNvSpPr/>
          <p:nvPr/>
        </p:nvSpPr>
        <p:spPr>
          <a:xfrm>
            <a:off x="2895600" y="4467225"/>
            <a:ext cx="285900" cy="28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p:nvPr/>
        </p:nvSpPr>
        <p:spPr>
          <a:xfrm>
            <a:off x="2933700" y="4505925"/>
            <a:ext cx="209700" cy="208500"/>
          </a:xfrm>
          <a:prstGeom prst="mathPlus">
            <a:avLst>
              <a:gd fmla="val 432" name="adj1"/>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txBox="1"/>
          <p:nvPr/>
        </p:nvSpPr>
        <p:spPr>
          <a:xfrm>
            <a:off x="3876675" y="874125"/>
            <a:ext cx="34290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Open Sans"/>
                <a:ea typeface="Open Sans"/>
                <a:cs typeface="Open Sans"/>
                <a:sym typeface="Open Sans"/>
              </a:rPr>
              <a:t>In the background some of these searches are, (C</a:t>
            </a:r>
            <a:r>
              <a:rPr b="1" lang="en" sz="1200">
                <a:latin typeface="Open Sans"/>
                <a:ea typeface="Open Sans"/>
                <a:cs typeface="Open Sans"/>
                <a:sym typeface="Open Sans"/>
              </a:rPr>
              <a:t>R</a:t>
            </a:r>
            <a:r>
              <a:rPr lang="en" sz="1200">
                <a:latin typeface="Open Sans"/>
                <a:ea typeface="Open Sans"/>
                <a:cs typeface="Open Sans"/>
                <a:sym typeface="Open Sans"/>
              </a:rPr>
              <a:t>UD)</a:t>
            </a:r>
            <a:endParaRPr sz="1200">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SELECT recipe_name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FROM recipe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WHERE recipe_name LIKE “%hamburger%”;</a:t>
            </a:r>
            <a:endParaRPr sz="1200">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SELECT recipe_name, ingredient</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FROM recipe r</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INNER JOIN recipe_has_ingredients ri</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ON r.recipe_id = ri.recipe_id</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INNER JOIN ingredients i</a:t>
            </a:r>
            <a:endParaRPr sz="12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ON ri.ingredients_id = i.ingredients_id</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WHERE ingredient LIKE “%chicken%”;</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SELECT recipe_name, category_name</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FROM recipe r</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INNER JOIN food_category c</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ON r.recipe_id = c.recipe_id </a:t>
            </a:r>
            <a:endParaRPr sz="12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200">
                <a:solidFill>
                  <a:schemeClr val="dk1"/>
                </a:solidFill>
                <a:latin typeface="Open Sans"/>
                <a:ea typeface="Open Sans"/>
                <a:cs typeface="Open Sans"/>
                <a:sym typeface="Open Sans"/>
              </a:rPr>
              <a:t>WHERE category_name = ‘ENTREE’;</a:t>
            </a:r>
            <a:endParaRPr sz="1200">
              <a:solidFill>
                <a:schemeClr val="dk1"/>
              </a:solidFill>
              <a:latin typeface="Open Sans"/>
              <a:ea typeface="Open Sans"/>
              <a:cs typeface="Open Sans"/>
              <a:sym typeface="Open Sans"/>
            </a:endParaRPr>
          </a:p>
        </p:txBody>
      </p:sp>
      <p:cxnSp>
        <p:nvCxnSpPr>
          <p:cNvPr id="96" name="Google Shape;96;p16"/>
          <p:cNvCxnSpPr>
            <a:endCxn id="88" idx="3"/>
          </p:cNvCxnSpPr>
          <p:nvPr/>
        </p:nvCxnSpPr>
        <p:spPr>
          <a:xfrm flipH="1">
            <a:off x="2971850" y="1733550"/>
            <a:ext cx="981000" cy="838200"/>
          </a:xfrm>
          <a:prstGeom prst="straightConnector1">
            <a:avLst/>
          </a:prstGeom>
          <a:noFill/>
          <a:ln cap="flat" cmpd="sng" w="9525">
            <a:solidFill>
              <a:schemeClr val="dk2"/>
            </a:solidFill>
            <a:prstDash val="solid"/>
            <a:round/>
            <a:headEnd len="med" w="med" type="none"/>
            <a:tailEnd len="med" w="med" type="none"/>
          </a:ln>
        </p:spPr>
      </p:cxnSp>
      <p:cxnSp>
        <p:nvCxnSpPr>
          <p:cNvPr id="97" name="Google Shape;97;p16"/>
          <p:cNvCxnSpPr>
            <a:stCxn id="95" idx="1"/>
            <a:endCxn id="89" idx="3"/>
          </p:cNvCxnSpPr>
          <p:nvPr/>
        </p:nvCxnSpPr>
        <p:spPr>
          <a:xfrm flipH="1">
            <a:off x="2971875" y="2813625"/>
            <a:ext cx="904800" cy="231900"/>
          </a:xfrm>
          <a:prstGeom prst="straightConnector1">
            <a:avLst/>
          </a:prstGeom>
          <a:noFill/>
          <a:ln cap="flat" cmpd="sng" w="9525">
            <a:solidFill>
              <a:schemeClr val="dk2"/>
            </a:solidFill>
            <a:prstDash val="solid"/>
            <a:round/>
            <a:headEnd len="med" w="med" type="none"/>
            <a:tailEnd len="med" w="med" type="none"/>
          </a:ln>
        </p:spPr>
      </p:cxnSp>
      <p:cxnSp>
        <p:nvCxnSpPr>
          <p:cNvPr id="98" name="Google Shape;98;p16"/>
          <p:cNvCxnSpPr>
            <a:endCxn id="90" idx="3"/>
          </p:cNvCxnSpPr>
          <p:nvPr/>
        </p:nvCxnSpPr>
        <p:spPr>
          <a:xfrm rot="10800000">
            <a:off x="2971850" y="3476900"/>
            <a:ext cx="962100" cy="628200"/>
          </a:xfrm>
          <a:prstGeom prst="straightConnector1">
            <a:avLst/>
          </a:prstGeom>
          <a:noFill/>
          <a:ln cap="flat" cmpd="sng" w="9525">
            <a:solidFill>
              <a:schemeClr val="dk2"/>
            </a:solidFill>
            <a:prstDash val="solid"/>
            <a:round/>
            <a:headEnd len="med" w="med" type="none"/>
            <a:tailEnd len="med" w="med" type="none"/>
          </a:ln>
        </p:spPr>
      </p:cxnSp>
      <p:sp>
        <p:nvSpPr>
          <p:cNvPr id="99" name="Google Shape;99;p16"/>
          <p:cNvSpPr/>
          <p:nvPr/>
        </p:nvSpPr>
        <p:spPr>
          <a:xfrm>
            <a:off x="1965650" y="4158175"/>
            <a:ext cx="738300" cy="1638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Search</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265500" y="161475"/>
            <a:ext cx="4045200" cy="1786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Using recipe database</a:t>
            </a:r>
            <a:endParaRPr/>
          </a:p>
        </p:txBody>
      </p:sp>
      <p:sp>
        <p:nvSpPr>
          <p:cNvPr id="105" name="Google Shape;105;p17"/>
          <p:cNvSpPr/>
          <p:nvPr/>
        </p:nvSpPr>
        <p:spPr>
          <a:xfrm>
            <a:off x="4091175" y="1236075"/>
            <a:ext cx="2040300" cy="36189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a:off x="1357500" y="1295650"/>
            <a:ext cx="2040300" cy="36189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7"/>
          <p:cNvSpPr/>
          <p:nvPr/>
        </p:nvSpPr>
        <p:spPr>
          <a:xfrm>
            <a:off x="1697750" y="2467500"/>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name</a:t>
            </a:r>
            <a:endParaRPr sz="800">
              <a:solidFill>
                <a:schemeClr val="accent4"/>
              </a:solidFill>
            </a:endParaRPr>
          </a:p>
        </p:txBody>
      </p:sp>
      <p:sp>
        <p:nvSpPr>
          <p:cNvPr id="108" name="Google Shape;108;p17"/>
          <p:cNvSpPr/>
          <p:nvPr/>
        </p:nvSpPr>
        <p:spPr>
          <a:xfrm>
            <a:off x="1697750" y="2941275"/>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ingredient</a:t>
            </a:r>
            <a:endParaRPr sz="800">
              <a:solidFill>
                <a:schemeClr val="accent4"/>
              </a:solidFill>
            </a:endParaRPr>
          </a:p>
        </p:txBody>
      </p:sp>
      <p:sp>
        <p:nvSpPr>
          <p:cNvPr id="109" name="Google Shape;109;p17"/>
          <p:cNvSpPr/>
          <p:nvPr/>
        </p:nvSpPr>
        <p:spPr>
          <a:xfrm>
            <a:off x="1697750" y="3372650"/>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category</a:t>
            </a:r>
            <a:endParaRPr sz="800">
              <a:solidFill>
                <a:schemeClr val="accent4"/>
              </a:solidFill>
            </a:endParaRPr>
          </a:p>
        </p:txBody>
      </p:sp>
      <p:sp>
        <p:nvSpPr>
          <p:cNvPr id="110" name="Google Shape;110;p17"/>
          <p:cNvSpPr/>
          <p:nvPr/>
        </p:nvSpPr>
        <p:spPr>
          <a:xfrm>
            <a:off x="1697750" y="3804025"/>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contributor</a:t>
            </a:r>
            <a:endParaRPr sz="800">
              <a:solidFill>
                <a:schemeClr val="accent4"/>
              </a:solidFill>
            </a:endParaRPr>
          </a:p>
        </p:txBody>
      </p:sp>
      <p:sp>
        <p:nvSpPr>
          <p:cNvPr id="111" name="Google Shape;111;p17"/>
          <p:cNvSpPr txBox="1"/>
          <p:nvPr/>
        </p:nvSpPr>
        <p:spPr>
          <a:xfrm>
            <a:off x="1600200" y="1638300"/>
            <a:ext cx="1476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Open Sans"/>
                <a:ea typeface="Open Sans"/>
                <a:cs typeface="Open Sans"/>
                <a:sym typeface="Open Sans"/>
              </a:rPr>
              <a:t>Find your next food project</a:t>
            </a:r>
            <a:endParaRPr b="1" sz="1200">
              <a:latin typeface="Open Sans"/>
              <a:ea typeface="Open Sans"/>
              <a:cs typeface="Open Sans"/>
              <a:sym typeface="Open Sans"/>
            </a:endParaRPr>
          </a:p>
        </p:txBody>
      </p:sp>
      <p:sp>
        <p:nvSpPr>
          <p:cNvPr id="112" name="Google Shape;112;p17"/>
          <p:cNvSpPr/>
          <p:nvPr/>
        </p:nvSpPr>
        <p:spPr>
          <a:xfrm>
            <a:off x="2895600" y="4467225"/>
            <a:ext cx="285900" cy="28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7"/>
          <p:cNvSpPr/>
          <p:nvPr/>
        </p:nvSpPr>
        <p:spPr>
          <a:xfrm>
            <a:off x="2933700" y="4505925"/>
            <a:ext cx="209700" cy="208500"/>
          </a:xfrm>
          <a:prstGeom prst="mathPlus">
            <a:avLst>
              <a:gd fmla="val 432" name="adj1"/>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 name="Google Shape;114;p17"/>
          <p:cNvCxnSpPr>
            <a:endCxn id="112" idx="7"/>
          </p:cNvCxnSpPr>
          <p:nvPr/>
        </p:nvCxnSpPr>
        <p:spPr>
          <a:xfrm flipH="1">
            <a:off x="3139631" y="2028694"/>
            <a:ext cx="956100" cy="2480400"/>
          </a:xfrm>
          <a:prstGeom prst="straightConnector1">
            <a:avLst/>
          </a:prstGeom>
          <a:noFill/>
          <a:ln cap="flat" cmpd="sng" w="9525">
            <a:solidFill>
              <a:schemeClr val="dk2"/>
            </a:solidFill>
            <a:prstDash val="solid"/>
            <a:round/>
            <a:headEnd len="med" w="med" type="none"/>
            <a:tailEnd len="med" w="med" type="none"/>
          </a:ln>
        </p:spPr>
      </p:cxnSp>
      <p:sp>
        <p:nvSpPr>
          <p:cNvPr id="115" name="Google Shape;115;p17"/>
          <p:cNvSpPr/>
          <p:nvPr/>
        </p:nvSpPr>
        <p:spPr>
          <a:xfrm>
            <a:off x="1909375" y="4143375"/>
            <a:ext cx="854100" cy="214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Search</a:t>
            </a:r>
            <a:endParaRPr sz="1100"/>
          </a:p>
        </p:txBody>
      </p:sp>
      <p:sp>
        <p:nvSpPr>
          <p:cNvPr id="116" name="Google Shape;116;p17"/>
          <p:cNvSpPr txBox="1"/>
          <p:nvPr/>
        </p:nvSpPr>
        <p:spPr>
          <a:xfrm>
            <a:off x="4410075" y="1393575"/>
            <a:ext cx="1476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Open Sans"/>
                <a:ea typeface="Open Sans"/>
                <a:cs typeface="Open Sans"/>
                <a:sym typeface="Open Sans"/>
              </a:rPr>
              <a:t>Add your favorite recipe</a:t>
            </a:r>
            <a:endParaRPr b="1" sz="1200">
              <a:latin typeface="Open Sans"/>
              <a:ea typeface="Open Sans"/>
              <a:cs typeface="Open Sans"/>
              <a:sym typeface="Open Sans"/>
            </a:endParaRPr>
          </a:p>
        </p:txBody>
      </p:sp>
      <p:sp>
        <p:nvSpPr>
          <p:cNvPr id="117" name="Google Shape;117;p17"/>
          <p:cNvSpPr/>
          <p:nvPr/>
        </p:nvSpPr>
        <p:spPr>
          <a:xfrm>
            <a:off x="4471875" y="1967225"/>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Recipe name</a:t>
            </a:r>
            <a:endParaRPr sz="800">
              <a:solidFill>
                <a:schemeClr val="accent4"/>
              </a:solidFill>
            </a:endParaRPr>
          </a:p>
        </p:txBody>
      </p:sp>
      <p:sp>
        <p:nvSpPr>
          <p:cNvPr id="118" name="Google Shape;118;p17"/>
          <p:cNvSpPr/>
          <p:nvPr/>
        </p:nvSpPr>
        <p:spPr>
          <a:xfrm>
            <a:off x="4471875" y="2645600"/>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Key </a:t>
            </a:r>
            <a:r>
              <a:rPr lang="en" sz="800">
                <a:solidFill>
                  <a:schemeClr val="accent4"/>
                </a:solidFill>
              </a:rPr>
              <a:t>Ingredient</a:t>
            </a:r>
            <a:endParaRPr sz="800">
              <a:solidFill>
                <a:schemeClr val="accent4"/>
              </a:solidFill>
            </a:endParaRPr>
          </a:p>
        </p:txBody>
      </p:sp>
      <p:sp>
        <p:nvSpPr>
          <p:cNvPr id="119" name="Google Shape;119;p17"/>
          <p:cNvSpPr/>
          <p:nvPr/>
        </p:nvSpPr>
        <p:spPr>
          <a:xfrm>
            <a:off x="4471875" y="2962163"/>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Time to make</a:t>
            </a:r>
            <a:endParaRPr sz="700">
              <a:solidFill>
                <a:schemeClr val="accent4"/>
              </a:solidFill>
            </a:endParaRPr>
          </a:p>
        </p:txBody>
      </p:sp>
      <p:sp>
        <p:nvSpPr>
          <p:cNvPr id="120" name="Google Shape;120;p17"/>
          <p:cNvSpPr/>
          <p:nvPr/>
        </p:nvSpPr>
        <p:spPr>
          <a:xfrm>
            <a:off x="4471875" y="3278725"/>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Whose recipe</a:t>
            </a:r>
            <a:endParaRPr sz="800">
              <a:solidFill>
                <a:schemeClr val="accent4"/>
              </a:solidFill>
            </a:endParaRPr>
          </a:p>
        </p:txBody>
      </p:sp>
      <p:sp>
        <p:nvSpPr>
          <p:cNvPr id="121" name="Google Shape;121;p17"/>
          <p:cNvSpPr/>
          <p:nvPr/>
        </p:nvSpPr>
        <p:spPr>
          <a:xfrm>
            <a:off x="4471875" y="3617925"/>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Difficulty</a:t>
            </a:r>
            <a:endParaRPr sz="800">
              <a:solidFill>
                <a:schemeClr val="accent4"/>
              </a:solidFill>
            </a:endParaRPr>
          </a:p>
        </p:txBody>
      </p:sp>
      <p:sp>
        <p:nvSpPr>
          <p:cNvPr id="122" name="Google Shape;122;p17"/>
          <p:cNvSpPr/>
          <p:nvPr/>
        </p:nvSpPr>
        <p:spPr>
          <a:xfrm>
            <a:off x="4471875" y="3957125"/>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Food category</a:t>
            </a:r>
            <a:endParaRPr sz="800">
              <a:solidFill>
                <a:schemeClr val="accent4"/>
              </a:solidFill>
            </a:endParaRPr>
          </a:p>
        </p:txBody>
      </p:sp>
      <p:sp>
        <p:nvSpPr>
          <p:cNvPr id="123" name="Google Shape;123;p17"/>
          <p:cNvSpPr/>
          <p:nvPr/>
        </p:nvSpPr>
        <p:spPr>
          <a:xfrm>
            <a:off x="4471875" y="4261925"/>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Rating</a:t>
            </a:r>
            <a:endParaRPr sz="800">
              <a:solidFill>
                <a:schemeClr val="accent4"/>
              </a:solidFill>
            </a:endParaRPr>
          </a:p>
        </p:txBody>
      </p:sp>
      <p:sp>
        <p:nvSpPr>
          <p:cNvPr id="124" name="Google Shape;124;p17"/>
          <p:cNvSpPr/>
          <p:nvPr/>
        </p:nvSpPr>
        <p:spPr>
          <a:xfrm>
            <a:off x="4181400" y="4505925"/>
            <a:ext cx="854100" cy="208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Save</a:t>
            </a:r>
            <a:endParaRPr sz="700"/>
          </a:p>
        </p:txBody>
      </p:sp>
      <p:sp>
        <p:nvSpPr>
          <p:cNvPr id="125" name="Google Shape;125;p17"/>
          <p:cNvSpPr txBox="1"/>
          <p:nvPr/>
        </p:nvSpPr>
        <p:spPr>
          <a:xfrm>
            <a:off x="6810375" y="1266825"/>
            <a:ext cx="1004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latin typeface="Open Sans"/>
              <a:ea typeface="Open Sans"/>
              <a:cs typeface="Open Sans"/>
              <a:sym typeface="Open Sans"/>
            </a:endParaRPr>
          </a:p>
        </p:txBody>
      </p:sp>
      <p:sp>
        <p:nvSpPr>
          <p:cNvPr id="126" name="Google Shape;126;p17"/>
          <p:cNvSpPr txBox="1"/>
          <p:nvPr/>
        </p:nvSpPr>
        <p:spPr>
          <a:xfrm>
            <a:off x="6475625" y="161475"/>
            <a:ext cx="24273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The plus sign will allow a recipe to be added to the database.</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Each of these fields would have an insert statement to add the value to the table it belongs to.</a:t>
            </a:r>
            <a:endParaRPr>
              <a:latin typeface="Open Sans"/>
              <a:ea typeface="Open Sans"/>
              <a:cs typeface="Open Sans"/>
              <a:sym typeface="Open Sans"/>
            </a:endParaRPr>
          </a:p>
        </p:txBody>
      </p:sp>
      <p:sp>
        <p:nvSpPr>
          <p:cNvPr id="127" name="Google Shape;127;p17"/>
          <p:cNvSpPr txBox="1"/>
          <p:nvPr/>
        </p:nvSpPr>
        <p:spPr>
          <a:xfrm>
            <a:off x="6335025" y="2070075"/>
            <a:ext cx="2663700" cy="19086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a:t>
            </a:r>
            <a:r>
              <a:rPr b="1" lang="en" sz="1200">
                <a:solidFill>
                  <a:schemeClr val="dk1"/>
                </a:solidFill>
                <a:latin typeface="Open Sans"/>
                <a:ea typeface="Open Sans"/>
                <a:cs typeface="Open Sans"/>
                <a:sym typeface="Open Sans"/>
              </a:rPr>
              <a:t>C</a:t>
            </a:r>
            <a:r>
              <a:rPr lang="en" sz="1200">
                <a:solidFill>
                  <a:schemeClr val="dk1"/>
                </a:solidFill>
                <a:latin typeface="Open Sans"/>
                <a:ea typeface="Open Sans"/>
                <a:cs typeface="Open Sans"/>
                <a:sym typeface="Open Sans"/>
              </a:rPr>
              <a:t>RUD)</a:t>
            </a:r>
            <a:endParaRPr sz="800">
              <a:latin typeface="Source Code Pro"/>
              <a:ea typeface="Source Code Pro"/>
              <a:cs typeface="Source Code Pro"/>
              <a:sym typeface="Source Code Pro"/>
            </a:endParaRPr>
          </a:p>
          <a:p>
            <a:pPr indent="0" lvl="0" marL="0" rtl="0" algn="l">
              <a:spcBef>
                <a:spcPts val="0"/>
              </a:spcBef>
              <a:spcAft>
                <a:spcPts val="0"/>
              </a:spcAft>
              <a:buNone/>
            </a:pPr>
            <a:r>
              <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INSERT INTO `recipes`.`key_ingredient`</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(`key_ingredient_id`,</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`key_ingredient_name`)</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VALUES</a:t>
            </a:r>
            <a:endParaRPr sz="8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latin typeface="Source Code Pro"/>
                <a:ea typeface="Source Code Pro"/>
                <a:cs typeface="Source Code Pro"/>
                <a:sym typeface="Source Code Pro"/>
              </a:rPr>
              <a:t>(1,</a:t>
            </a:r>
            <a:endParaRPr sz="800">
              <a:latin typeface="Source Code Pro"/>
              <a:ea typeface="Source Code Pro"/>
              <a:cs typeface="Source Code Pro"/>
              <a:sym typeface="Source Code Pro"/>
            </a:endParaRPr>
          </a:p>
          <a:p>
            <a:pPr indent="0" lvl="0" marL="0" rtl="0" algn="l">
              <a:spcBef>
                <a:spcPts val="0"/>
              </a:spcBef>
              <a:spcAft>
                <a:spcPts val="0"/>
              </a:spcAft>
              <a:buNone/>
            </a:pPr>
            <a:r>
              <a:rPr lang="en" sz="800">
                <a:latin typeface="Source Code Pro"/>
                <a:ea typeface="Source Code Pro"/>
                <a:cs typeface="Source Code Pro"/>
                <a:sym typeface="Source Code Pro"/>
              </a:rPr>
              <a:t>'flour');</a:t>
            </a:r>
            <a:endParaRPr sz="800">
              <a:latin typeface="Source Code Pro"/>
              <a:ea typeface="Source Code Pro"/>
              <a:cs typeface="Source Code Pro"/>
              <a:sym typeface="Source Code Pro"/>
            </a:endParaRPr>
          </a:p>
          <a:p>
            <a:pPr indent="0" lvl="0" marL="0" rtl="0" algn="l">
              <a:spcBef>
                <a:spcPts val="0"/>
              </a:spcBef>
              <a:spcAft>
                <a:spcPts val="0"/>
              </a:spcAft>
              <a:buNone/>
            </a:pPr>
            <a:r>
              <a:t/>
            </a:r>
            <a:endParaRPr sz="8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(CRU</a:t>
            </a:r>
            <a:r>
              <a:rPr b="1" lang="en" sz="1200">
                <a:latin typeface="Source Code Pro"/>
                <a:ea typeface="Source Code Pro"/>
                <a:cs typeface="Source Code Pro"/>
                <a:sym typeface="Source Code Pro"/>
              </a:rPr>
              <a:t>D</a:t>
            </a:r>
            <a:r>
              <a:rPr lang="en" sz="1200">
                <a:latin typeface="Source Code Pro"/>
                <a:ea typeface="Source Code Pro"/>
                <a:cs typeface="Source Code Pro"/>
                <a:sym typeface="Source Code Pro"/>
              </a:rPr>
              <a:t>)*</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800">
                <a:latin typeface="Source Code Pro"/>
                <a:ea typeface="Source Code Pro"/>
                <a:cs typeface="Source Code Pro"/>
                <a:sym typeface="Source Code Pro"/>
              </a:rPr>
              <a:t>DELETE FROM `recipes`.`recipes`</a:t>
            </a:r>
            <a:endParaRPr sz="800">
              <a:latin typeface="Source Code Pro"/>
              <a:ea typeface="Source Code Pro"/>
              <a:cs typeface="Source Code Pro"/>
              <a:sym typeface="Source Code Pro"/>
            </a:endParaRPr>
          </a:p>
          <a:p>
            <a:pPr indent="0" lvl="0" marL="0" rtl="0" algn="l">
              <a:spcBef>
                <a:spcPts val="0"/>
              </a:spcBef>
              <a:spcAft>
                <a:spcPts val="0"/>
              </a:spcAft>
              <a:buNone/>
            </a:pPr>
            <a:r>
              <a:rPr lang="en" sz="800">
                <a:latin typeface="Source Code Pro"/>
                <a:ea typeface="Source Code Pro"/>
                <a:cs typeface="Source Code Pro"/>
                <a:sym typeface="Source Code Pro"/>
              </a:rPr>
              <a:t>WHERE recipes_id = 4 </a:t>
            </a:r>
            <a:endParaRPr sz="800">
              <a:latin typeface="Source Code Pro"/>
              <a:ea typeface="Source Code Pro"/>
              <a:cs typeface="Source Code Pro"/>
              <a:sym typeface="Source Code Pro"/>
            </a:endParaRPr>
          </a:p>
          <a:p>
            <a:pPr indent="0" lvl="0" marL="0" rtl="0" algn="l">
              <a:spcBef>
                <a:spcPts val="0"/>
              </a:spcBef>
              <a:spcAft>
                <a:spcPts val="0"/>
              </a:spcAft>
              <a:buNone/>
            </a:pPr>
            <a:r>
              <a:rPr lang="en" sz="800">
                <a:latin typeface="Source Code Pro"/>
                <a:ea typeface="Source Code Pro"/>
                <a:cs typeface="Source Code Pro"/>
                <a:sym typeface="Source Code Pro"/>
              </a:rPr>
              <a:t>and recipes_name = 'Rice Pudding';</a:t>
            </a:r>
            <a:endParaRPr>
              <a:latin typeface="Source Code Pro"/>
              <a:ea typeface="Source Code Pro"/>
              <a:cs typeface="Source Code Pro"/>
              <a:sym typeface="Source Code Pro"/>
            </a:endParaRPr>
          </a:p>
        </p:txBody>
      </p:sp>
      <p:cxnSp>
        <p:nvCxnSpPr>
          <p:cNvPr id="128" name="Google Shape;128;p17"/>
          <p:cNvCxnSpPr/>
          <p:nvPr/>
        </p:nvCxnSpPr>
        <p:spPr>
          <a:xfrm>
            <a:off x="5868775" y="2775275"/>
            <a:ext cx="570000" cy="22200"/>
          </a:xfrm>
          <a:prstGeom prst="straightConnector1">
            <a:avLst/>
          </a:prstGeom>
          <a:noFill/>
          <a:ln cap="flat" cmpd="sng" w="9525">
            <a:solidFill>
              <a:schemeClr val="dk2"/>
            </a:solidFill>
            <a:prstDash val="solid"/>
            <a:round/>
            <a:headEnd len="med" w="med" type="none"/>
            <a:tailEnd len="med" w="med" type="none"/>
          </a:ln>
        </p:spPr>
      </p:cxnSp>
      <p:sp>
        <p:nvSpPr>
          <p:cNvPr id="129" name="Google Shape;129;p17"/>
          <p:cNvSpPr txBox="1"/>
          <p:nvPr/>
        </p:nvSpPr>
        <p:spPr>
          <a:xfrm>
            <a:off x="6379625" y="3942825"/>
            <a:ext cx="26193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Open Sans"/>
                <a:ea typeface="Open Sans"/>
                <a:cs typeface="Open Sans"/>
                <a:sym typeface="Open Sans"/>
              </a:rPr>
              <a:t>*Although I don’t expect to use this delete statement (as these are tried and true recipes), this would need to be done on each of the affected tables (using key column to reference the correct item to drop).</a:t>
            </a:r>
            <a:endParaRPr sz="1100">
              <a:latin typeface="Open Sans"/>
              <a:ea typeface="Open Sans"/>
              <a:cs typeface="Open Sans"/>
              <a:sym typeface="Open Sans"/>
            </a:endParaRPr>
          </a:p>
        </p:txBody>
      </p:sp>
      <p:sp>
        <p:nvSpPr>
          <p:cNvPr id="130" name="Google Shape;130;p17"/>
          <p:cNvSpPr/>
          <p:nvPr/>
        </p:nvSpPr>
        <p:spPr>
          <a:xfrm>
            <a:off x="5121175" y="4505925"/>
            <a:ext cx="854100" cy="208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Remove</a:t>
            </a:r>
            <a:endParaRPr sz="700"/>
          </a:p>
        </p:txBody>
      </p:sp>
      <p:sp>
        <p:nvSpPr>
          <p:cNvPr id="131" name="Google Shape;131;p17"/>
          <p:cNvSpPr/>
          <p:nvPr/>
        </p:nvSpPr>
        <p:spPr>
          <a:xfrm>
            <a:off x="4471875" y="2306413"/>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Meal Time</a:t>
            </a:r>
            <a:endParaRPr sz="800">
              <a:solidFill>
                <a:schemeClr val="accent4"/>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Using recipe database</a:t>
            </a:r>
            <a:endParaRPr/>
          </a:p>
        </p:txBody>
      </p:sp>
      <p:sp>
        <p:nvSpPr>
          <p:cNvPr id="137" name="Google Shape;137;p18"/>
          <p:cNvSpPr/>
          <p:nvPr/>
        </p:nvSpPr>
        <p:spPr>
          <a:xfrm>
            <a:off x="4091175" y="1236075"/>
            <a:ext cx="2040300" cy="36189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8"/>
          <p:cNvSpPr/>
          <p:nvPr/>
        </p:nvSpPr>
        <p:spPr>
          <a:xfrm>
            <a:off x="1357500" y="1295650"/>
            <a:ext cx="2040300" cy="36189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a:off x="1697750" y="2467500"/>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name</a:t>
            </a:r>
            <a:endParaRPr sz="800">
              <a:solidFill>
                <a:schemeClr val="accent4"/>
              </a:solidFill>
            </a:endParaRPr>
          </a:p>
        </p:txBody>
      </p:sp>
      <p:sp>
        <p:nvSpPr>
          <p:cNvPr id="140" name="Google Shape;140;p18"/>
          <p:cNvSpPr/>
          <p:nvPr/>
        </p:nvSpPr>
        <p:spPr>
          <a:xfrm>
            <a:off x="1697750" y="2941275"/>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ingredient</a:t>
            </a:r>
            <a:endParaRPr sz="800">
              <a:solidFill>
                <a:schemeClr val="accent4"/>
              </a:solidFill>
            </a:endParaRPr>
          </a:p>
        </p:txBody>
      </p:sp>
      <p:sp>
        <p:nvSpPr>
          <p:cNvPr id="141" name="Google Shape;141;p18"/>
          <p:cNvSpPr/>
          <p:nvPr/>
        </p:nvSpPr>
        <p:spPr>
          <a:xfrm>
            <a:off x="1697750" y="3372650"/>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category</a:t>
            </a:r>
            <a:endParaRPr sz="800">
              <a:solidFill>
                <a:schemeClr val="accent4"/>
              </a:solidFill>
            </a:endParaRPr>
          </a:p>
        </p:txBody>
      </p:sp>
      <p:sp>
        <p:nvSpPr>
          <p:cNvPr id="142" name="Google Shape;142;p18"/>
          <p:cNvSpPr/>
          <p:nvPr/>
        </p:nvSpPr>
        <p:spPr>
          <a:xfrm>
            <a:off x="1697750" y="3804025"/>
            <a:ext cx="12741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contributor</a:t>
            </a:r>
            <a:endParaRPr sz="800">
              <a:solidFill>
                <a:schemeClr val="accent4"/>
              </a:solidFill>
            </a:endParaRPr>
          </a:p>
        </p:txBody>
      </p:sp>
      <p:sp>
        <p:nvSpPr>
          <p:cNvPr id="143" name="Google Shape;143;p18"/>
          <p:cNvSpPr txBox="1"/>
          <p:nvPr/>
        </p:nvSpPr>
        <p:spPr>
          <a:xfrm>
            <a:off x="1600200" y="1638300"/>
            <a:ext cx="1476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Open Sans"/>
                <a:ea typeface="Open Sans"/>
                <a:cs typeface="Open Sans"/>
                <a:sym typeface="Open Sans"/>
              </a:rPr>
              <a:t>Find your next food project</a:t>
            </a:r>
            <a:endParaRPr b="1" sz="1200">
              <a:latin typeface="Open Sans"/>
              <a:ea typeface="Open Sans"/>
              <a:cs typeface="Open Sans"/>
              <a:sym typeface="Open Sans"/>
            </a:endParaRPr>
          </a:p>
        </p:txBody>
      </p:sp>
      <p:sp>
        <p:nvSpPr>
          <p:cNvPr id="144" name="Google Shape;144;p18"/>
          <p:cNvSpPr/>
          <p:nvPr/>
        </p:nvSpPr>
        <p:spPr>
          <a:xfrm>
            <a:off x="2895600" y="4467225"/>
            <a:ext cx="285900" cy="28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a:off x="2933700" y="4505925"/>
            <a:ext cx="209700" cy="208500"/>
          </a:xfrm>
          <a:prstGeom prst="mathPlus">
            <a:avLst>
              <a:gd fmla="val 432" name="adj1"/>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 name="Google Shape;146;p18"/>
          <p:cNvCxnSpPr>
            <a:endCxn id="144" idx="7"/>
          </p:cNvCxnSpPr>
          <p:nvPr/>
        </p:nvCxnSpPr>
        <p:spPr>
          <a:xfrm flipH="1">
            <a:off x="3139631" y="2028694"/>
            <a:ext cx="956100" cy="2480400"/>
          </a:xfrm>
          <a:prstGeom prst="straightConnector1">
            <a:avLst/>
          </a:prstGeom>
          <a:noFill/>
          <a:ln cap="flat" cmpd="sng" w="9525">
            <a:solidFill>
              <a:schemeClr val="dk2"/>
            </a:solidFill>
            <a:prstDash val="solid"/>
            <a:round/>
            <a:headEnd len="med" w="med" type="none"/>
            <a:tailEnd len="med" w="med" type="none"/>
          </a:ln>
        </p:spPr>
      </p:cxnSp>
      <p:sp>
        <p:nvSpPr>
          <p:cNvPr id="147" name="Google Shape;147;p18"/>
          <p:cNvSpPr/>
          <p:nvPr/>
        </p:nvSpPr>
        <p:spPr>
          <a:xfrm>
            <a:off x="1931575" y="4235400"/>
            <a:ext cx="831900" cy="208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Search</a:t>
            </a:r>
            <a:endParaRPr sz="1100"/>
          </a:p>
        </p:txBody>
      </p:sp>
      <p:sp>
        <p:nvSpPr>
          <p:cNvPr id="148" name="Google Shape;148;p18"/>
          <p:cNvSpPr txBox="1"/>
          <p:nvPr/>
        </p:nvSpPr>
        <p:spPr>
          <a:xfrm>
            <a:off x="4373175" y="1461075"/>
            <a:ext cx="1476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Open Sans"/>
                <a:ea typeface="Open Sans"/>
                <a:cs typeface="Open Sans"/>
                <a:sym typeface="Open Sans"/>
              </a:rPr>
              <a:t>Add your favorite recipe</a:t>
            </a:r>
            <a:endParaRPr b="1" sz="1200">
              <a:latin typeface="Open Sans"/>
              <a:ea typeface="Open Sans"/>
              <a:cs typeface="Open Sans"/>
              <a:sym typeface="Open Sans"/>
            </a:endParaRPr>
          </a:p>
        </p:txBody>
      </p:sp>
      <p:sp>
        <p:nvSpPr>
          <p:cNvPr id="149" name="Google Shape;149;p18"/>
          <p:cNvSpPr/>
          <p:nvPr/>
        </p:nvSpPr>
        <p:spPr>
          <a:xfrm>
            <a:off x="4471875" y="2012500"/>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Recipe name</a:t>
            </a:r>
            <a:endParaRPr sz="800">
              <a:solidFill>
                <a:schemeClr val="accent4"/>
              </a:solidFill>
            </a:endParaRPr>
          </a:p>
        </p:txBody>
      </p:sp>
      <p:sp>
        <p:nvSpPr>
          <p:cNvPr id="150" name="Google Shape;150;p18"/>
          <p:cNvSpPr/>
          <p:nvPr/>
        </p:nvSpPr>
        <p:spPr>
          <a:xfrm>
            <a:off x="4471875" y="2645600"/>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Key </a:t>
            </a:r>
            <a:r>
              <a:rPr lang="en" sz="800">
                <a:solidFill>
                  <a:schemeClr val="accent4"/>
                </a:solidFill>
              </a:rPr>
              <a:t>Ingredient</a:t>
            </a:r>
            <a:endParaRPr sz="800">
              <a:solidFill>
                <a:schemeClr val="accent4"/>
              </a:solidFill>
            </a:endParaRPr>
          </a:p>
        </p:txBody>
      </p:sp>
      <p:sp>
        <p:nvSpPr>
          <p:cNvPr id="151" name="Google Shape;151;p18"/>
          <p:cNvSpPr/>
          <p:nvPr/>
        </p:nvSpPr>
        <p:spPr>
          <a:xfrm>
            <a:off x="4471875" y="2962163"/>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Time to make</a:t>
            </a:r>
            <a:endParaRPr sz="700">
              <a:solidFill>
                <a:schemeClr val="accent4"/>
              </a:solidFill>
            </a:endParaRPr>
          </a:p>
        </p:txBody>
      </p:sp>
      <p:sp>
        <p:nvSpPr>
          <p:cNvPr id="152" name="Google Shape;152;p18"/>
          <p:cNvSpPr/>
          <p:nvPr/>
        </p:nvSpPr>
        <p:spPr>
          <a:xfrm>
            <a:off x="4471875" y="3278725"/>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Whose recipe</a:t>
            </a:r>
            <a:endParaRPr sz="800">
              <a:solidFill>
                <a:schemeClr val="accent4"/>
              </a:solidFill>
            </a:endParaRPr>
          </a:p>
        </p:txBody>
      </p:sp>
      <p:sp>
        <p:nvSpPr>
          <p:cNvPr id="153" name="Google Shape;153;p18"/>
          <p:cNvSpPr/>
          <p:nvPr/>
        </p:nvSpPr>
        <p:spPr>
          <a:xfrm>
            <a:off x="4471875" y="3617925"/>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Difficulty</a:t>
            </a:r>
            <a:endParaRPr sz="800">
              <a:solidFill>
                <a:schemeClr val="accent4"/>
              </a:solidFill>
            </a:endParaRPr>
          </a:p>
        </p:txBody>
      </p:sp>
      <p:sp>
        <p:nvSpPr>
          <p:cNvPr id="154" name="Google Shape;154;p18"/>
          <p:cNvSpPr/>
          <p:nvPr/>
        </p:nvSpPr>
        <p:spPr>
          <a:xfrm>
            <a:off x="4471875" y="3957125"/>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Meal Time</a:t>
            </a:r>
            <a:endParaRPr sz="800">
              <a:solidFill>
                <a:schemeClr val="accent4"/>
              </a:solidFill>
            </a:endParaRPr>
          </a:p>
        </p:txBody>
      </p:sp>
      <p:sp>
        <p:nvSpPr>
          <p:cNvPr id="155" name="Google Shape;155;p18"/>
          <p:cNvSpPr/>
          <p:nvPr/>
        </p:nvSpPr>
        <p:spPr>
          <a:xfrm>
            <a:off x="4471875" y="4261925"/>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Rating</a:t>
            </a:r>
            <a:endParaRPr sz="800">
              <a:solidFill>
                <a:schemeClr val="accent4"/>
              </a:solidFill>
            </a:endParaRPr>
          </a:p>
        </p:txBody>
      </p:sp>
      <p:sp>
        <p:nvSpPr>
          <p:cNvPr id="156" name="Google Shape;156;p18"/>
          <p:cNvSpPr/>
          <p:nvPr/>
        </p:nvSpPr>
        <p:spPr>
          <a:xfrm>
            <a:off x="4211000" y="4566725"/>
            <a:ext cx="876300" cy="208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Save</a:t>
            </a:r>
            <a:endParaRPr sz="700"/>
          </a:p>
        </p:txBody>
      </p:sp>
      <p:sp>
        <p:nvSpPr>
          <p:cNvPr id="157" name="Google Shape;157;p18"/>
          <p:cNvSpPr txBox="1"/>
          <p:nvPr/>
        </p:nvSpPr>
        <p:spPr>
          <a:xfrm>
            <a:off x="6675450" y="1147225"/>
            <a:ext cx="21117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Open Sans"/>
                <a:ea typeface="Open Sans"/>
                <a:cs typeface="Open Sans"/>
                <a:sym typeface="Open Sans"/>
              </a:rPr>
              <a:t>Each field that is required for the tables to be complete must be included.</a:t>
            </a:r>
            <a:endParaRPr sz="1200">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The information that is required to be in specific data types should have a drop down choice. </a:t>
            </a:r>
            <a:endParaRPr sz="1200">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Like food category, to minimize number of categories the data type is ENUM with specific choices for the recipe to fall in. (entree, salad, dessert, drink, sauce, breads, sides)</a:t>
            </a:r>
            <a:br>
              <a:rPr lang="en" sz="1200">
                <a:latin typeface="Open Sans"/>
                <a:ea typeface="Open Sans"/>
                <a:cs typeface="Open Sans"/>
                <a:sym typeface="Open Sans"/>
              </a:rPr>
            </a:br>
            <a:endParaRPr sz="1200">
              <a:latin typeface="Open Sans"/>
              <a:ea typeface="Open Sans"/>
              <a:cs typeface="Open Sans"/>
              <a:sym typeface="Open Sans"/>
            </a:endParaRPr>
          </a:p>
          <a:p>
            <a:pPr indent="0" lvl="0" marL="0" rtl="0" algn="l">
              <a:spcBef>
                <a:spcPts val="0"/>
              </a:spcBef>
              <a:spcAft>
                <a:spcPts val="0"/>
              </a:spcAft>
              <a:buNone/>
            </a:pPr>
            <a:r>
              <a:rPr lang="en" sz="1200">
                <a:latin typeface="Open Sans"/>
                <a:ea typeface="Open Sans"/>
                <a:cs typeface="Open Sans"/>
                <a:sym typeface="Open Sans"/>
              </a:rPr>
              <a:t>Should not be able to save without all fields entered</a:t>
            </a:r>
            <a:endParaRPr sz="1200">
              <a:latin typeface="Open Sans"/>
              <a:ea typeface="Open Sans"/>
              <a:cs typeface="Open Sans"/>
              <a:sym typeface="Open Sans"/>
            </a:endParaRPr>
          </a:p>
        </p:txBody>
      </p:sp>
      <p:sp>
        <p:nvSpPr>
          <p:cNvPr id="158" name="Google Shape;158;p18"/>
          <p:cNvSpPr/>
          <p:nvPr/>
        </p:nvSpPr>
        <p:spPr>
          <a:xfrm>
            <a:off x="4471875" y="2329038"/>
            <a:ext cx="13527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Food Category</a:t>
            </a:r>
            <a:endParaRPr sz="800">
              <a:solidFill>
                <a:schemeClr val="accent4"/>
              </a:solidFill>
            </a:endParaRPr>
          </a:p>
        </p:txBody>
      </p:sp>
      <p:cxnSp>
        <p:nvCxnSpPr>
          <p:cNvPr id="159" name="Google Shape;159;p18"/>
          <p:cNvCxnSpPr/>
          <p:nvPr/>
        </p:nvCxnSpPr>
        <p:spPr>
          <a:xfrm>
            <a:off x="5106500" y="4817875"/>
            <a:ext cx="1628100" cy="88200"/>
          </a:xfrm>
          <a:prstGeom prst="straightConnector1">
            <a:avLst/>
          </a:prstGeom>
          <a:noFill/>
          <a:ln cap="flat" cmpd="sng" w="9525">
            <a:solidFill>
              <a:schemeClr val="dk2"/>
            </a:solidFill>
            <a:prstDash val="solid"/>
            <a:round/>
            <a:headEnd len="med" w="med" type="none"/>
            <a:tailEnd len="med" w="med" type="none"/>
          </a:ln>
        </p:spPr>
      </p:cxnSp>
      <p:sp>
        <p:nvSpPr>
          <p:cNvPr id="160" name="Google Shape;160;p18"/>
          <p:cNvSpPr/>
          <p:nvPr/>
        </p:nvSpPr>
        <p:spPr>
          <a:xfrm>
            <a:off x="5143375" y="4566725"/>
            <a:ext cx="854100" cy="208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Remove</a:t>
            </a:r>
            <a:endParaRPr sz="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Using recipe database</a:t>
            </a:r>
            <a:endParaRPr/>
          </a:p>
        </p:txBody>
      </p:sp>
      <p:sp>
        <p:nvSpPr>
          <p:cNvPr id="166" name="Google Shape;166;p19"/>
          <p:cNvSpPr/>
          <p:nvPr/>
        </p:nvSpPr>
        <p:spPr>
          <a:xfrm>
            <a:off x="1124725" y="1280850"/>
            <a:ext cx="2040300" cy="36189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1400"/>
              </a:spcBef>
              <a:spcAft>
                <a:spcPts val="1400"/>
              </a:spcAft>
              <a:buNone/>
            </a:pPr>
            <a:r>
              <a:t/>
            </a:r>
            <a:endParaRPr sz="1350">
              <a:solidFill>
                <a:srgbClr val="3E3E3E"/>
              </a:solidFill>
              <a:highlight>
                <a:srgbClr val="FFFFFF"/>
              </a:highlight>
              <a:latin typeface="Trebuchet MS"/>
              <a:ea typeface="Trebuchet MS"/>
              <a:cs typeface="Trebuchet MS"/>
              <a:sym typeface="Trebuchet MS"/>
            </a:endParaRPr>
          </a:p>
        </p:txBody>
      </p:sp>
      <p:sp>
        <p:nvSpPr>
          <p:cNvPr id="167" name="Google Shape;167;p19"/>
          <p:cNvSpPr/>
          <p:nvPr/>
        </p:nvSpPr>
        <p:spPr>
          <a:xfrm>
            <a:off x="1228500" y="2599875"/>
            <a:ext cx="1807500" cy="15393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accent4"/>
                </a:solidFill>
              </a:rPr>
              <a:t>Ingredient list </a:t>
            </a:r>
            <a:endParaRPr sz="1000">
              <a:solidFill>
                <a:schemeClr val="accent4"/>
              </a:solidFill>
            </a:endParaRPr>
          </a:p>
        </p:txBody>
      </p:sp>
      <p:sp>
        <p:nvSpPr>
          <p:cNvPr id="168" name="Google Shape;168;p19"/>
          <p:cNvSpPr txBox="1"/>
          <p:nvPr/>
        </p:nvSpPr>
        <p:spPr>
          <a:xfrm>
            <a:off x="1443150" y="1634563"/>
            <a:ext cx="14358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Open Sans"/>
                <a:ea typeface="Open Sans"/>
                <a:cs typeface="Open Sans"/>
                <a:sym typeface="Open Sans"/>
              </a:rPr>
              <a:t>What ingredients are needed for this recipe?</a:t>
            </a:r>
            <a:endParaRPr sz="1100">
              <a:latin typeface="Open Sans"/>
              <a:ea typeface="Open Sans"/>
              <a:cs typeface="Open Sans"/>
              <a:sym typeface="Open Sans"/>
            </a:endParaRPr>
          </a:p>
        </p:txBody>
      </p:sp>
      <p:sp>
        <p:nvSpPr>
          <p:cNvPr id="169" name="Google Shape;169;p19"/>
          <p:cNvSpPr/>
          <p:nvPr/>
        </p:nvSpPr>
        <p:spPr>
          <a:xfrm>
            <a:off x="1228500" y="4318225"/>
            <a:ext cx="828900" cy="2739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Submit</a:t>
            </a:r>
            <a:endParaRPr sz="1200"/>
          </a:p>
        </p:txBody>
      </p:sp>
      <p:sp>
        <p:nvSpPr>
          <p:cNvPr id="170" name="Google Shape;170;p19"/>
          <p:cNvSpPr/>
          <p:nvPr/>
        </p:nvSpPr>
        <p:spPr>
          <a:xfrm>
            <a:off x="2198025" y="4314625"/>
            <a:ext cx="769800" cy="2811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Add more</a:t>
            </a:r>
            <a:endParaRPr sz="1000"/>
          </a:p>
        </p:txBody>
      </p:sp>
      <p:sp>
        <p:nvSpPr>
          <p:cNvPr id="171" name="Google Shape;171;p19"/>
          <p:cNvSpPr/>
          <p:nvPr/>
        </p:nvSpPr>
        <p:spPr>
          <a:xfrm>
            <a:off x="6718200" y="1280850"/>
            <a:ext cx="2040300" cy="36189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txBox="1"/>
          <p:nvPr/>
        </p:nvSpPr>
        <p:spPr>
          <a:xfrm>
            <a:off x="3522750" y="1150800"/>
            <a:ext cx="2708700" cy="400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INSERT INTO `recipes`.`ingredients`</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(`ingredients_id`,</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`ingredients`)</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VALUES</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(1,</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'10 1/2 cups bread flour</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1/2 cup sugar</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1 Tbsp salt</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3 rounded Tbsp SAF instant yeast</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800">
                <a:solidFill>
                  <a:schemeClr val="dk1"/>
                </a:solidFill>
                <a:latin typeface="Source Code Pro"/>
                <a:ea typeface="Source Code Pro"/>
                <a:cs typeface="Source Code Pro"/>
                <a:sym typeface="Source Code Pro"/>
              </a:rPr>
              <a:t>3 quarter-sized drops of liquid lecithin</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4 cups hot tap water - not too hot ');</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INSERT INTO `recipes`.`how_to`</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(`how_to_id`,</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`how_to_make`)</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VALUES</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(1,</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'Combine dry ingredients, (flour, sugar, salt, yeast).</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Add lecithin and hot water to the dry ingredients and check for sticky consistency once all mixed in.</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Mix/knead at medium speed for 5 minutes.</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Remove from mixer and hand knead to remove any large air pockets.</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Shape into loaves or rolls let rise 20 mins and bake at 350 for 18-25 minutes.');</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t/>
            </a:r>
            <a:endParaRPr sz="800">
              <a:solidFill>
                <a:schemeClr val="dk1"/>
              </a:solidFill>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t/>
            </a:r>
            <a:endParaRPr sz="800">
              <a:solidFill>
                <a:schemeClr val="dk1"/>
              </a:solidFill>
              <a:latin typeface="Source Code Pro"/>
              <a:ea typeface="Source Code Pro"/>
              <a:cs typeface="Source Code Pro"/>
              <a:sym typeface="Source Code Pro"/>
            </a:endParaRPr>
          </a:p>
        </p:txBody>
      </p:sp>
      <p:sp>
        <p:nvSpPr>
          <p:cNvPr id="173" name="Google Shape;173;p19"/>
          <p:cNvSpPr/>
          <p:nvPr/>
        </p:nvSpPr>
        <p:spPr>
          <a:xfrm>
            <a:off x="6875250" y="2168400"/>
            <a:ext cx="1746600" cy="22350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latin typeface="Open Sans"/>
                <a:ea typeface="Open Sans"/>
                <a:cs typeface="Open Sans"/>
                <a:sym typeface="Open Sans"/>
              </a:rPr>
              <a:t>Combine dry ingredients, (flour, sugar, salt, yeast).</a:t>
            </a:r>
            <a:endParaRPr sz="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800">
                <a:latin typeface="Open Sans"/>
                <a:ea typeface="Open Sans"/>
                <a:cs typeface="Open Sans"/>
                <a:sym typeface="Open Sans"/>
              </a:rPr>
              <a:t>Add lecithin and hot water to the dry ingredients and check for sticky consistency once all mixed in.</a:t>
            </a:r>
            <a:endParaRPr sz="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800">
                <a:latin typeface="Open Sans"/>
                <a:ea typeface="Open Sans"/>
                <a:cs typeface="Open Sans"/>
                <a:sym typeface="Open Sans"/>
              </a:rPr>
              <a:t>Mix/knead at medium speed for 5 minutes.</a:t>
            </a:r>
            <a:endParaRPr sz="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800">
                <a:latin typeface="Open Sans"/>
                <a:ea typeface="Open Sans"/>
                <a:cs typeface="Open Sans"/>
                <a:sym typeface="Open Sans"/>
              </a:rPr>
              <a:t>Remove from mixer and hand knead to remove any large air pockets.</a:t>
            </a:r>
            <a:endParaRPr sz="800">
              <a:latin typeface="Open Sans"/>
              <a:ea typeface="Open Sans"/>
              <a:cs typeface="Open Sans"/>
              <a:sym typeface="Open Sans"/>
            </a:endParaRPr>
          </a:p>
          <a:p>
            <a:pPr indent="0" lvl="0" marL="0" rtl="0" algn="l">
              <a:spcBef>
                <a:spcPts val="0"/>
              </a:spcBef>
              <a:spcAft>
                <a:spcPts val="0"/>
              </a:spcAft>
              <a:buNone/>
            </a:pPr>
            <a:r>
              <a:rPr lang="en" sz="800">
                <a:latin typeface="Open Sans"/>
                <a:ea typeface="Open Sans"/>
                <a:cs typeface="Open Sans"/>
                <a:sym typeface="Open Sans"/>
              </a:rPr>
              <a:t>Shape into loaves or rolls let rise 20 mins and bake at 350 for 18-25 minutes.</a:t>
            </a:r>
            <a:endParaRPr sz="300">
              <a:latin typeface="Open Sans"/>
              <a:ea typeface="Open Sans"/>
              <a:cs typeface="Open Sans"/>
              <a:sym typeface="Open Sans"/>
            </a:endParaRPr>
          </a:p>
        </p:txBody>
      </p:sp>
      <p:cxnSp>
        <p:nvCxnSpPr>
          <p:cNvPr id="174" name="Google Shape;174;p19"/>
          <p:cNvCxnSpPr/>
          <p:nvPr/>
        </p:nvCxnSpPr>
        <p:spPr>
          <a:xfrm flipH="1">
            <a:off x="1983350" y="1842775"/>
            <a:ext cx="1569000" cy="2420100"/>
          </a:xfrm>
          <a:prstGeom prst="straightConnector1">
            <a:avLst/>
          </a:prstGeom>
          <a:noFill/>
          <a:ln cap="flat" cmpd="sng" w="9525">
            <a:solidFill>
              <a:schemeClr val="dk2"/>
            </a:solidFill>
            <a:prstDash val="solid"/>
            <a:round/>
            <a:headEnd len="med" w="med" type="none"/>
            <a:tailEnd len="med" w="med" type="none"/>
          </a:ln>
        </p:spPr>
      </p:cxnSp>
      <p:cxnSp>
        <p:nvCxnSpPr>
          <p:cNvPr id="175" name="Google Shape;175;p19"/>
          <p:cNvCxnSpPr/>
          <p:nvPr/>
        </p:nvCxnSpPr>
        <p:spPr>
          <a:xfrm rot="10800000">
            <a:off x="6112900" y="3530050"/>
            <a:ext cx="1102800" cy="1014000"/>
          </a:xfrm>
          <a:prstGeom prst="straightConnector1">
            <a:avLst/>
          </a:prstGeom>
          <a:noFill/>
          <a:ln cap="flat" cmpd="sng" w="9525">
            <a:solidFill>
              <a:schemeClr val="dk2"/>
            </a:solidFill>
            <a:prstDash val="solid"/>
            <a:round/>
            <a:headEnd len="med" w="med" type="none"/>
            <a:tailEnd len="med" w="med" type="none"/>
          </a:ln>
        </p:spPr>
      </p:cxnSp>
      <p:sp>
        <p:nvSpPr>
          <p:cNvPr id="176" name="Google Shape;176;p19"/>
          <p:cNvSpPr txBox="1"/>
          <p:nvPr/>
        </p:nvSpPr>
        <p:spPr>
          <a:xfrm>
            <a:off x="6978875" y="1672550"/>
            <a:ext cx="1102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Open Sans"/>
                <a:ea typeface="Open Sans"/>
                <a:cs typeface="Open Sans"/>
                <a:sym typeface="Open Sans"/>
              </a:rPr>
              <a:t>Directions:</a:t>
            </a:r>
            <a:endParaRPr sz="1100">
              <a:latin typeface="Open Sans"/>
              <a:ea typeface="Open Sans"/>
              <a:cs typeface="Open Sans"/>
              <a:sym typeface="Open Sans"/>
            </a:endParaRPr>
          </a:p>
        </p:txBody>
      </p:sp>
      <p:sp>
        <p:nvSpPr>
          <p:cNvPr id="177" name="Google Shape;177;p19"/>
          <p:cNvSpPr/>
          <p:nvPr/>
        </p:nvSpPr>
        <p:spPr>
          <a:xfrm>
            <a:off x="7323900" y="4478025"/>
            <a:ext cx="828900" cy="2739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Submit</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0"/>
          <p:cNvSpPr/>
          <p:nvPr/>
        </p:nvSpPr>
        <p:spPr>
          <a:xfrm>
            <a:off x="5341650" y="1202150"/>
            <a:ext cx="2040300" cy="36189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txBox="1"/>
          <p:nvPr>
            <p:ph type="title"/>
          </p:nvPr>
        </p:nvSpPr>
        <p:spPr>
          <a:xfrm>
            <a:off x="4004675" y="182725"/>
            <a:ext cx="42768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Using recipe database</a:t>
            </a:r>
            <a:endParaRPr/>
          </a:p>
        </p:txBody>
      </p:sp>
      <p:sp>
        <p:nvSpPr>
          <p:cNvPr id="184" name="Google Shape;184;p20"/>
          <p:cNvSpPr/>
          <p:nvPr/>
        </p:nvSpPr>
        <p:spPr>
          <a:xfrm>
            <a:off x="5976900" y="4418250"/>
            <a:ext cx="769800" cy="2811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Add Image</a:t>
            </a:r>
            <a:endParaRPr sz="1000"/>
          </a:p>
        </p:txBody>
      </p:sp>
      <p:sp>
        <p:nvSpPr>
          <p:cNvPr id="185" name="Google Shape;185;p20"/>
          <p:cNvSpPr/>
          <p:nvPr/>
        </p:nvSpPr>
        <p:spPr>
          <a:xfrm>
            <a:off x="5438275" y="1780000"/>
            <a:ext cx="1894500" cy="24975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latin typeface="Open Sans"/>
              <a:ea typeface="Open Sans"/>
              <a:cs typeface="Open Sans"/>
              <a:sym typeface="Open Sans"/>
            </a:endParaRPr>
          </a:p>
        </p:txBody>
      </p:sp>
      <p:sp>
        <p:nvSpPr>
          <p:cNvPr id="186" name="Google Shape;186;p20"/>
          <p:cNvSpPr txBox="1"/>
          <p:nvPr/>
        </p:nvSpPr>
        <p:spPr>
          <a:xfrm>
            <a:off x="5765175" y="1531950"/>
            <a:ext cx="1102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Open Sans"/>
                <a:ea typeface="Open Sans"/>
                <a:cs typeface="Open Sans"/>
                <a:sym typeface="Open Sans"/>
              </a:rPr>
              <a:t>Recipe Image:</a:t>
            </a:r>
            <a:endParaRPr sz="1100">
              <a:latin typeface="Open Sans"/>
              <a:ea typeface="Open Sans"/>
              <a:cs typeface="Open Sans"/>
              <a:sym typeface="Open Sans"/>
            </a:endParaRPr>
          </a:p>
        </p:txBody>
      </p:sp>
      <p:pic>
        <p:nvPicPr>
          <p:cNvPr id="187" name="Google Shape;187;p20"/>
          <p:cNvPicPr preferRelativeResize="0"/>
          <p:nvPr/>
        </p:nvPicPr>
        <p:blipFill>
          <a:blip r:embed="rId3">
            <a:alphaModFix/>
          </a:blip>
          <a:stretch>
            <a:fillRect/>
          </a:stretch>
        </p:blipFill>
        <p:spPr>
          <a:xfrm>
            <a:off x="5548613" y="2014375"/>
            <a:ext cx="1673824" cy="1994450"/>
          </a:xfrm>
          <a:prstGeom prst="rect">
            <a:avLst/>
          </a:prstGeom>
          <a:noFill/>
          <a:ln cap="flat" cmpd="sng" w="9525">
            <a:solidFill>
              <a:schemeClr val="dk2"/>
            </a:solidFill>
            <a:prstDash val="solid"/>
            <a:round/>
            <a:headEnd len="sm" w="sm" type="none"/>
            <a:tailEnd len="sm" w="sm" type="none"/>
          </a:ln>
        </p:spPr>
      </p:pic>
      <p:sp>
        <p:nvSpPr>
          <p:cNvPr id="188" name="Google Shape;188;p20"/>
          <p:cNvSpPr txBox="1"/>
          <p:nvPr/>
        </p:nvSpPr>
        <p:spPr>
          <a:xfrm>
            <a:off x="510650" y="910300"/>
            <a:ext cx="4188900" cy="317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INSERT INTO `recipes`.`image`</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(`image_id`,</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`image_name`,</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`image_file`)</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VALUES</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(1,</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rPr lang="en" sz="900">
                <a:latin typeface="Source Code Pro"/>
                <a:ea typeface="Source Code Pro"/>
                <a:cs typeface="Source Code Pro"/>
                <a:sym typeface="Source Code Pro"/>
              </a:rPr>
              <a:t>'homemade bread',</a:t>
            </a:r>
            <a:endParaRPr sz="900">
              <a:latin typeface="Source Code Pro"/>
              <a:ea typeface="Source Code Pro"/>
              <a:cs typeface="Source Code Pro"/>
              <a:sym typeface="Source Code Pro"/>
            </a:endParaRPr>
          </a:p>
          <a:p>
            <a:pPr indent="0" lvl="0" marL="0" rtl="0" algn="l">
              <a:spcBef>
                <a:spcPts val="0"/>
              </a:spcBef>
              <a:spcAft>
                <a:spcPts val="0"/>
              </a:spcAft>
              <a:buNone/>
            </a:pPr>
            <a:r>
              <a:rPr lang="en" sz="900">
                <a:latin typeface="Source Code Pro"/>
                <a:ea typeface="Source Code Pro"/>
                <a:cs typeface="Source Code Pro"/>
                <a:sym typeface="Source Code Pro"/>
              </a:rPr>
              <a:t>'bread.jpg');</a:t>
            </a:r>
            <a:endParaRPr sz="900">
              <a:latin typeface="Source Code Pro"/>
              <a:ea typeface="Source Code Pro"/>
              <a:cs typeface="Source Code Pro"/>
              <a:sym typeface="Source Code Pro"/>
            </a:endParaRPr>
          </a:p>
          <a:p>
            <a:pPr indent="0" lvl="0" marL="0" rtl="0" algn="l">
              <a:spcBef>
                <a:spcPts val="0"/>
              </a:spcBef>
              <a:spcAft>
                <a:spcPts val="0"/>
              </a:spcAft>
              <a:buNone/>
            </a:pPr>
            <a:r>
              <a:t/>
            </a:r>
            <a:endParaRPr sz="900">
              <a:latin typeface="Source Code Pro"/>
              <a:ea typeface="Source Code Pro"/>
              <a:cs typeface="Source Code Pro"/>
              <a:sym typeface="Source Code Pro"/>
            </a:endParaRPr>
          </a:p>
          <a:p>
            <a:pPr indent="0" lvl="0" marL="0" rtl="0" algn="l">
              <a:spcBef>
                <a:spcPts val="0"/>
              </a:spcBef>
              <a:spcAft>
                <a:spcPts val="0"/>
              </a:spcAft>
              <a:buNone/>
            </a:pPr>
            <a:r>
              <a:rPr lang="en" sz="900">
                <a:latin typeface="Source Code Pro"/>
                <a:ea typeface="Source Code Pro"/>
                <a:cs typeface="Source Code Pro"/>
                <a:sym typeface="Source Code Pro"/>
              </a:rPr>
              <a:t>(CR</a:t>
            </a:r>
            <a:r>
              <a:rPr b="1" lang="en" sz="900">
                <a:latin typeface="Source Code Pro"/>
                <a:ea typeface="Source Code Pro"/>
                <a:cs typeface="Source Code Pro"/>
                <a:sym typeface="Source Code Pro"/>
              </a:rPr>
              <a:t>U</a:t>
            </a:r>
            <a:r>
              <a:rPr lang="en" sz="900">
                <a:latin typeface="Source Code Pro"/>
                <a:ea typeface="Source Code Pro"/>
                <a:cs typeface="Source Code Pro"/>
                <a:sym typeface="Source Code Pro"/>
              </a:rPr>
              <a:t>D)</a:t>
            </a:r>
            <a:endParaRPr sz="900">
              <a:latin typeface="Source Code Pro"/>
              <a:ea typeface="Source Code Pro"/>
              <a:cs typeface="Source Code Pro"/>
              <a:sym typeface="Source Code Pro"/>
            </a:endParaRPr>
          </a:p>
          <a:p>
            <a:pPr indent="0" lvl="0" marL="0" rtl="0" algn="l">
              <a:spcBef>
                <a:spcPts val="0"/>
              </a:spcBef>
              <a:spcAft>
                <a:spcPts val="0"/>
              </a:spcAft>
              <a:buNone/>
            </a:pPr>
            <a:r>
              <a:rPr lang="en" sz="900">
                <a:latin typeface="Source Code Pro"/>
                <a:ea typeface="Source Code Pro"/>
                <a:cs typeface="Source Code Pro"/>
                <a:sym typeface="Source Code Pro"/>
              </a:rPr>
              <a:t>UPDATE `recipes`.`image`</a:t>
            </a:r>
            <a:endParaRPr sz="900">
              <a:latin typeface="Source Code Pro"/>
              <a:ea typeface="Source Code Pro"/>
              <a:cs typeface="Source Code Pro"/>
              <a:sym typeface="Source Code Pro"/>
            </a:endParaRPr>
          </a:p>
          <a:p>
            <a:pPr indent="0" lvl="0" marL="0" rtl="0" algn="l">
              <a:spcBef>
                <a:spcPts val="0"/>
              </a:spcBef>
              <a:spcAft>
                <a:spcPts val="0"/>
              </a:spcAft>
              <a:buNone/>
            </a:pPr>
            <a:r>
              <a:rPr lang="en" sz="900">
                <a:latin typeface="Source Code Pro"/>
                <a:ea typeface="Source Code Pro"/>
                <a:cs typeface="Source Code Pro"/>
                <a:sym typeface="Source Code Pro"/>
              </a:rPr>
              <a:t>SET</a:t>
            </a:r>
            <a:endParaRPr sz="900">
              <a:latin typeface="Source Code Pro"/>
              <a:ea typeface="Source Code Pro"/>
              <a:cs typeface="Source Code Pro"/>
              <a:sym typeface="Source Code Pro"/>
            </a:endParaRPr>
          </a:p>
          <a:p>
            <a:pPr indent="0" lvl="0" marL="0" rtl="0" algn="l">
              <a:spcBef>
                <a:spcPts val="0"/>
              </a:spcBef>
              <a:spcAft>
                <a:spcPts val="0"/>
              </a:spcAft>
              <a:buNone/>
            </a:pPr>
            <a:r>
              <a:rPr lang="en" sz="900">
                <a:latin typeface="Source Code Pro"/>
                <a:ea typeface="Source Code Pro"/>
                <a:cs typeface="Source Code Pro"/>
                <a:sym typeface="Source Code Pro"/>
              </a:rPr>
              <a:t>`image_id` = 1,</a:t>
            </a:r>
            <a:endParaRPr sz="900">
              <a:latin typeface="Source Code Pro"/>
              <a:ea typeface="Source Code Pro"/>
              <a:cs typeface="Source Code Pro"/>
              <a:sym typeface="Source Code Pro"/>
            </a:endParaRPr>
          </a:p>
          <a:p>
            <a:pPr indent="0" lvl="0" marL="0" rtl="0" algn="l">
              <a:spcBef>
                <a:spcPts val="0"/>
              </a:spcBef>
              <a:spcAft>
                <a:spcPts val="0"/>
              </a:spcAft>
              <a:buNone/>
            </a:pPr>
            <a:r>
              <a:rPr lang="en" sz="900">
                <a:latin typeface="Source Code Pro"/>
                <a:ea typeface="Source Code Pro"/>
                <a:cs typeface="Source Code Pro"/>
                <a:sym typeface="Source Code Pro"/>
              </a:rPr>
              <a:t>`image_name` = ‘homemade braid bread’,</a:t>
            </a:r>
            <a:endParaRPr sz="900">
              <a:latin typeface="Source Code Pro"/>
              <a:ea typeface="Source Code Pro"/>
              <a:cs typeface="Source Code Pro"/>
              <a:sym typeface="Source Code Pro"/>
            </a:endParaRPr>
          </a:p>
          <a:p>
            <a:pPr indent="0" lvl="0" marL="0" rtl="0" algn="l">
              <a:spcBef>
                <a:spcPts val="0"/>
              </a:spcBef>
              <a:spcAft>
                <a:spcPts val="0"/>
              </a:spcAft>
              <a:buNone/>
            </a:pPr>
            <a:r>
              <a:rPr lang="en" sz="900">
                <a:latin typeface="Source Code Pro"/>
                <a:ea typeface="Source Code Pro"/>
                <a:cs typeface="Source Code Pro"/>
                <a:sym typeface="Source Code Pro"/>
              </a:rPr>
              <a:t>`image_file` = </a:t>
            </a:r>
            <a:r>
              <a:rPr lang="en" sz="900">
                <a:solidFill>
                  <a:schemeClr val="dk1"/>
                </a:solidFill>
                <a:latin typeface="Source Code Pro"/>
                <a:ea typeface="Source Code Pro"/>
                <a:cs typeface="Source Code Pro"/>
                <a:sym typeface="Source Code Pro"/>
              </a:rPr>
              <a:t>‘braid.jpg’</a:t>
            </a:r>
            <a:endParaRPr sz="900">
              <a:latin typeface="Source Code Pro"/>
              <a:ea typeface="Source Code Pro"/>
              <a:cs typeface="Source Code Pro"/>
              <a:sym typeface="Source Code Pro"/>
            </a:endParaRPr>
          </a:p>
          <a:p>
            <a:pPr indent="0" lvl="0" marL="0" rtl="0" algn="l">
              <a:spcBef>
                <a:spcPts val="0"/>
              </a:spcBef>
              <a:spcAft>
                <a:spcPts val="0"/>
              </a:spcAft>
              <a:buNone/>
            </a:pPr>
            <a:r>
              <a:rPr lang="en" sz="900">
                <a:latin typeface="Source Code Pro"/>
                <a:ea typeface="Source Code Pro"/>
                <a:cs typeface="Source Code Pro"/>
                <a:sym typeface="Source Code Pro"/>
              </a:rPr>
              <a:t>WHERE `image_id` = 1;</a:t>
            </a:r>
            <a:endParaRPr sz="900">
              <a:latin typeface="Source Code Pro"/>
              <a:ea typeface="Source Code Pro"/>
              <a:cs typeface="Source Code Pro"/>
              <a:sym typeface="Source Code Pro"/>
            </a:endParaRPr>
          </a:p>
          <a:p>
            <a:pPr indent="0" lvl="0" marL="0" rtl="0" algn="l">
              <a:spcBef>
                <a:spcPts val="0"/>
              </a:spcBef>
              <a:spcAft>
                <a:spcPts val="0"/>
              </a:spcAft>
              <a:buNone/>
            </a:pPr>
            <a:r>
              <a:t/>
            </a:r>
            <a:endParaRPr sz="900">
              <a:latin typeface="Source Code Pro"/>
              <a:ea typeface="Source Code Pro"/>
              <a:cs typeface="Source Code Pro"/>
              <a:sym typeface="Source Code Pro"/>
            </a:endParaRPr>
          </a:p>
          <a:p>
            <a:pPr indent="0" lvl="0" marL="0" rtl="0" algn="l">
              <a:spcBef>
                <a:spcPts val="0"/>
              </a:spcBef>
              <a:spcAft>
                <a:spcPts val="0"/>
              </a:spcAft>
              <a:buNone/>
            </a:pPr>
            <a:r>
              <a:t/>
            </a:r>
            <a:endParaRPr sz="900">
              <a:latin typeface="Source Code Pro"/>
              <a:ea typeface="Source Code Pro"/>
              <a:cs typeface="Source Code Pro"/>
              <a:sym typeface="Source Code Pro"/>
            </a:endParaRPr>
          </a:p>
          <a:p>
            <a:pPr indent="0" lvl="0" marL="0" rtl="0" algn="l">
              <a:spcBef>
                <a:spcPts val="0"/>
              </a:spcBef>
              <a:spcAft>
                <a:spcPts val="0"/>
              </a:spcAft>
              <a:buNone/>
            </a:pPr>
            <a:r>
              <a:t/>
            </a:r>
            <a:endParaRPr sz="900">
              <a:latin typeface="Source Code Pro"/>
              <a:ea typeface="Source Code Pro"/>
              <a:cs typeface="Source Code Pro"/>
              <a:sym typeface="Source Code Pro"/>
            </a:endParaRPr>
          </a:p>
          <a:p>
            <a:pPr indent="0" lvl="0" marL="0" rtl="0" algn="l">
              <a:spcBef>
                <a:spcPts val="0"/>
              </a:spcBef>
              <a:spcAft>
                <a:spcPts val="0"/>
              </a:spcAft>
              <a:buClr>
                <a:schemeClr val="dk1"/>
              </a:buClr>
              <a:buSzPts val="1100"/>
              <a:buFont typeface="Arial"/>
              <a:buNone/>
            </a:pPr>
            <a:r>
              <a:t/>
            </a:r>
            <a:endParaRPr sz="900">
              <a:latin typeface="Source Code Pro"/>
              <a:ea typeface="Source Code Pro"/>
              <a:cs typeface="Source Code Pro"/>
              <a:sym typeface="Source Code Pro"/>
            </a:endParaRPr>
          </a:p>
          <a:p>
            <a:pPr indent="0" lvl="0" marL="0" rtl="0" algn="l">
              <a:spcBef>
                <a:spcPts val="0"/>
              </a:spcBef>
              <a:spcAft>
                <a:spcPts val="0"/>
              </a:spcAft>
              <a:buNone/>
            </a:pPr>
            <a:r>
              <a:t/>
            </a:r>
            <a:endParaRPr>
              <a:latin typeface="Open Sans"/>
              <a:ea typeface="Open Sans"/>
              <a:cs typeface="Open Sans"/>
              <a:sym typeface="Open Sans"/>
            </a:endParaRPr>
          </a:p>
        </p:txBody>
      </p:sp>
      <p:pic>
        <p:nvPicPr>
          <p:cNvPr id="189" name="Google Shape;189;p20"/>
          <p:cNvPicPr preferRelativeResize="0"/>
          <p:nvPr/>
        </p:nvPicPr>
        <p:blipFill>
          <a:blip r:embed="rId4">
            <a:alphaModFix/>
          </a:blip>
          <a:stretch>
            <a:fillRect/>
          </a:stretch>
        </p:blipFill>
        <p:spPr>
          <a:xfrm>
            <a:off x="1965575" y="3649475"/>
            <a:ext cx="1628775" cy="1171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Making sense of the database with joins</a:t>
            </a:r>
            <a:endParaRPr/>
          </a:p>
        </p:txBody>
      </p:sp>
      <p:sp>
        <p:nvSpPr>
          <p:cNvPr id="195" name="Google Shape;195;p21"/>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100"/>
              <a:t>select recipes_name, ingredients, how_to_make </a:t>
            </a:r>
            <a:endParaRPr sz="1100"/>
          </a:p>
          <a:p>
            <a:pPr indent="0" lvl="0" marL="0" rtl="0" algn="l">
              <a:spcBef>
                <a:spcPts val="0"/>
              </a:spcBef>
              <a:spcAft>
                <a:spcPts val="0"/>
              </a:spcAft>
              <a:buClr>
                <a:schemeClr val="dk1"/>
              </a:buClr>
              <a:buSzPts val="1100"/>
              <a:buFont typeface="Arial"/>
              <a:buNone/>
            </a:pPr>
            <a:r>
              <a:rPr lang="en" sz="1100"/>
              <a:t>from recipes r </a:t>
            </a:r>
            <a:endParaRPr sz="1100"/>
          </a:p>
          <a:p>
            <a:pPr indent="0" lvl="0" marL="0" rtl="0" algn="l">
              <a:spcBef>
                <a:spcPts val="0"/>
              </a:spcBef>
              <a:spcAft>
                <a:spcPts val="0"/>
              </a:spcAft>
              <a:buClr>
                <a:schemeClr val="dk1"/>
              </a:buClr>
              <a:buSzPts val="1100"/>
              <a:buFont typeface="Arial"/>
              <a:buNone/>
            </a:pPr>
            <a:r>
              <a:rPr lang="en" sz="1100"/>
              <a:t>	join ingredients i </a:t>
            </a:r>
            <a:endParaRPr sz="1100"/>
          </a:p>
          <a:p>
            <a:pPr indent="0" lvl="0" marL="0" rtl="0" algn="l">
              <a:spcBef>
                <a:spcPts val="0"/>
              </a:spcBef>
              <a:spcAft>
                <a:spcPts val="0"/>
              </a:spcAft>
              <a:buClr>
                <a:schemeClr val="dk1"/>
              </a:buClr>
              <a:buSzPts val="1100"/>
              <a:buFont typeface="Arial"/>
              <a:buNone/>
            </a:pPr>
            <a:r>
              <a:rPr lang="en" sz="1100"/>
              <a:t>		on r.ingredients_id = i.ingredients_id</a:t>
            </a:r>
            <a:endParaRPr sz="1100"/>
          </a:p>
          <a:p>
            <a:pPr indent="0" lvl="0" marL="0" rtl="0" algn="l">
              <a:spcBef>
                <a:spcPts val="0"/>
              </a:spcBef>
              <a:spcAft>
                <a:spcPts val="0"/>
              </a:spcAft>
              <a:buClr>
                <a:schemeClr val="dk1"/>
              </a:buClr>
              <a:buSzPts val="1100"/>
              <a:buFont typeface="Arial"/>
              <a:buNone/>
            </a:pPr>
            <a:r>
              <a:rPr lang="en" sz="1100"/>
              <a:t>    join how_to h </a:t>
            </a:r>
            <a:endParaRPr sz="1100"/>
          </a:p>
          <a:p>
            <a:pPr indent="0" lvl="0" marL="0" rtl="0" algn="l">
              <a:spcBef>
                <a:spcPts val="0"/>
              </a:spcBef>
              <a:spcAft>
                <a:spcPts val="0"/>
              </a:spcAft>
              <a:buClr>
                <a:schemeClr val="dk1"/>
              </a:buClr>
              <a:buSzPts val="1100"/>
              <a:buFont typeface="Arial"/>
              <a:buNone/>
            </a:pPr>
            <a:r>
              <a:rPr lang="en" sz="1100"/>
              <a:t>		on r.how_to_id = h.how_to_id</a:t>
            </a:r>
            <a:endParaRPr sz="1100"/>
          </a:p>
          <a:p>
            <a:pPr indent="0" lvl="0" marL="0" rtl="0" algn="l">
              <a:spcBef>
                <a:spcPts val="0"/>
              </a:spcBef>
              <a:spcAft>
                <a:spcPts val="0"/>
              </a:spcAft>
              <a:buClr>
                <a:schemeClr val="dk1"/>
              </a:buClr>
              <a:buSzPts val="1100"/>
              <a:buFont typeface="Arial"/>
              <a:buNone/>
            </a:pPr>
            <a:r>
              <a:rPr lang="en" sz="1100"/>
              <a:t>where recipes_name like ‘%Spud%’;   </a:t>
            </a:r>
            <a:r>
              <a:rPr lang="en"/>
              <a:t>   </a:t>
            </a:r>
            <a:endParaRPr/>
          </a:p>
          <a:p>
            <a:pPr indent="0" lvl="0" marL="0" rtl="0" algn="l">
              <a:spcBef>
                <a:spcPts val="0"/>
              </a:spcBef>
              <a:spcAft>
                <a:spcPts val="1200"/>
              </a:spcAft>
              <a:buNone/>
            </a:pPr>
            <a:r>
              <a:t/>
            </a:r>
            <a:endParaRPr/>
          </a:p>
        </p:txBody>
      </p:sp>
      <p:sp>
        <p:nvSpPr>
          <p:cNvPr id="196" name="Google Shape;196;p21"/>
          <p:cNvSpPr txBox="1"/>
          <p:nvPr/>
        </p:nvSpPr>
        <p:spPr>
          <a:xfrm>
            <a:off x="399650" y="2827075"/>
            <a:ext cx="6408900" cy="1723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900">
                <a:latin typeface="Open Sans"/>
                <a:ea typeface="Open Sans"/>
                <a:cs typeface="Open Sans"/>
                <a:sym typeface="Open Sans"/>
              </a:rPr>
              <a:t>recipes_name	ingredients				how_to_make</a:t>
            </a:r>
            <a:endParaRPr sz="900">
              <a:latin typeface="Open Sans"/>
              <a:ea typeface="Open Sans"/>
              <a:cs typeface="Open Sans"/>
              <a:sym typeface="Open Sans"/>
            </a:endParaRPr>
          </a:p>
          <a:p>
            <a:pPr indent="0" lvl="0" marL="0" rtl="0" algn="l">
              <a:spcBef>
                <a:spcPts val="0"/>
              </a:spcBef>
              <a:spcAft>
                <a:spcPts val="0"/>
              </a:spcAft>
              <a:buNone/>
            </a:pPr>
            <a:r>
              <a:t/>
            </a:r>
            <a:endParaRPr sz="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900">
                <a:latin typeface="Open Sans"/>
                <a:ea typeface="Open Sans"/>
                <a:cs typeface="Open Sans"/>
                <a:sym typeface="Open Sans"/>
              </a:rPr>
              <a:t>Death Spuds	1 lb shredded hashbrowns</a:t>
            </a:r>
            <a:endParaRPr sz="900">
              <a:latin typeface="Open Sans"/>
              <a:ea typeface="Open Sans"/>
              <a:cs typeface="Open Sans"/>
              <a:sym typeface="Open Sans"/>
            </a:endParaRPr>
          </a:p>
          <a:p>
            <a:pPr indent="457200" lvl="0" marL="457200" rtl="0" algn="l">
              <a:spcBef>
                <a:spcPts val="0"/>
              </a:spcBef>
              <a:spcAft>
                <a:spcPts val="0"/>
              </a:spcAft>
              <a:buClr>
                <a:schemeClr val="dk1"/>
              </a:buClr>
              <a:buSzPts val="1100"/>
              <a:buFont typeface="Arial"/>
              <a:buNone/>
            </a:pPr>
            <a:r>
              <a:rPr lang="en" sz="900">
                <a:latin typeface="Open Sans"/>
                <a:ea typeface="Open Sans"/>
                <a:cs typeface="Open Sans"/>
                <a:sym typeface="Open Sans"/>
              </a:rPr>
              <a:t>1/2 cup butter or margarine</a:t>
            </a:r>
            <a:endParaRPr sz="900">
              <a:latin typeface="Open Sans"/>
              <a:ea typeface="Open Sans"/>
              <a:cs typeface="Open Sans"/>
              <a:sym typeface="Open Sans"/>
            </a:endParaRPr>
          </a:p>
          <a:p>
            <a:pPr indent="457200" lvl="0" marL="457200" rtl="0" algn="l">
              <a:spcBef>
                <a:spcPts val="0"/>
              </a:spcBef>
              <a:spcAft>
                <a:spcPts val="0"/>
              </a:spcAft>
              <a:buClr>
                <a:schemeClr val="dk1"/>
              </a:buClr>
              <a:buSzPts val="1100"/>
              <a:buFont typeface="Arial"/>
              <a:buNone/>
            </a:pPr>
            <a:r>
              <a:rPr lang="en" sz="900">
                <a:latin typeface="Open Sans"/>
                <a:ea typeface="Open Sans"/>
                <a:cs typeface="Open Sans"/>
                <a:sym typeface="Open Sans"/>
              </a:rPr>
              <a:t>1 cup sour cream</a:t>
            </a:r>
            <a:endParaRPr sz="900">
              <a:latin typeface="Open Sans"/>
              <a:ea typeface="Open Sans"/>
              <a:cs typeface="Open Sans"/>
              <a:sym typeface="Open Sans"/>
            </a:endParaRPr>
          </a:p>
          <a:p>
            <a:pPr indent="457200" lvl="0" marL="457200" rtl="0" algn="l">
              <a:spcBef>
                <a:spcPts val="0"/>
              </a:spcBef>
              <a:spcAft>
                <a:spcPts val="0"/>
              </a:spcAft>
              <a:buClr>
                <a:schemeClr val="dk1"/>
              </a:buClr>
              <a:buSzPts val="1100"/>
              <a:buFont typeface="Arial"/>
              <a:buNone/>
            </a:pPr>
            <a:r>
              <a:rPr lang="en" sz="900">
                <a:latin typeface="Open Sans"/>
                <a:ea typeface="Open Sans"/>
                <a:cs typeface="Open Sans"/>
                <a:sym typeface="Open Sans"/>
              </a:rPr>
              <a:t>1 can cream of chicken soup</a:t>
            </a:r>
            <a:endParaRPr sz="900">
              <a:latin typeface="Open Sans"/>
              <a:ea typeface="Open Sans"/>
              <a:cs typeface="Open Sans"/>
              <a:sym typeface="Open Sans"/>
            </a:endParaRPr>
          </a:p>
          <a:p>
            <a:pPr indent="0" lvl="0" marL="914400" rtl="0" algn="l">
              <a:spcBef>
                <a:spcPts val="0"/>
              </a:spcBef>
              <a:spcAft>
                <a:spcPts val="0"/>
              </a:spcAft>
              <a:buNone/>
            </a:pPr>
            <a:r>
              <a:rPr lang="en" sz="900">
                <a:latin typeface="Open Sans"/>
                <a:ea typeface="Open Sans"/>
                <a:cs typeface="Open Sans"/>
                <a:sym typeface="Open Sans"/>
              </a:rPr>
              <a:t>8-16 oz. grated cheese	</a:t>
            </a:r>
            <a:endParaRPr sz="900">
              <a:latin typeface="Open Sans"/>
              <a:ea typeface="Open Sans"/>
              <a:cs typeface="Open Sans"/>
              <a:sym typeface="Open Sans"/>
            </a:endParaRPr>
          </a:p>
          <a:p>
            <a:pPr indent="0" lvl="0" marL="1371600" rtl="0" algn="l">
              <a:spcBef>
                <a:spcPts val="0"/>
              </a:spcBef>
              <a:spcAft>
                <a:spcPts val="0"/>
              </a:spcAft>
              <a:buClr>
                <a:schemeClr val="dk1"/>
              </a:buClr>
              <a:buSzPts val="1100"/>
              <a:buFont typeface="Arial"/>
              <a:buNone/>
            </a:pPr>
            <a:r>
              <a:t/>
            </a:r>
            <a:endParaRPr sz="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
        <p:nvSpPr>
          <p:cNvPr id="197" name="Google Shape;197;p21"/>
          <p:cNvSpPr txBox="1"/>
          <p:nvPr/>
        </p:nvSpPr>
        <p:spPr>
          <a:xfrm>
            <a:off x="3589350" y="3026900"/>
            <a:ext cx="31083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Melt butter/margarine. Stir in soup and sour cream. </a:t>
            </a:r>
            <a:endParaRPr sz="9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Pour over hashbrowns, mix well. </a:t>
            </a:r>
            <a:endParaRPr sz="9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Stir in some of the cheese, if too dry add more sour cream. </a:t>
            </a:r>
            <a:endParaRPr sz="9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Put in baking dish and sprinkle cheese over the top. </a:t>
            </a:r>
            <a:endParaRPr sz="9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Bake at 350 for 30 or until heated through and cheese is melted.</a:t>
            </a:r>
            <a:endParaRPr>
              <a:latin typeface="Open Sans"/>
              <a:ea typeface="Open Sans"/>
              <a:cs typeface="Open Sans"/>
              <a:sym typeface="Open Sans"/>
            </a:endParaRPr>
          </a:p>
        </p:txBody>
      </p:sp>
      <p:sp>
        <p:nvSpPr>
          <p:cNvPr id="198" name="Google Shape;198;p21"/>
          <p:cNvSpPr/>
          <p:nvPr/>
        </p:nvSpPr>
        <p:spPr>
          <a:xfrm>
            <a:off x="6808550" y="960325"/>
            <a:ext cx="2040300" cy="36189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7148800" y="2124775"/>
            <a:ext cx="13398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name</a:t>
            </a:r>
            <a:endParaRPr sz="800">
              <a:solidFill>
                <a:schemeClr val="accent4"/>
              </a:solidFill>
            </a:endParaRPr>
          </a:p>
        </p:txBody>
      </p:sp>
      <p:sp>
        <p:nvSpPr>
          <p:cNvPr id="200" name="Google Shape;200;p21"/>
          <p:cNvSpPr/>
          <p:nvPr/>
        </p:nvSpPr>
        <p:spPr>
          <a:xfrm>
            <a:off x="7148800" y="2598550"/>
            <a:ext cx="13398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key-ingredient</a:t>
            </a:r>
            <a:endParaRPr sz="800">
              <a:solidFill>
                <a:schemeClr val="accent4"/>
              </a:solidFill>
            </a:endParaRPr>
          </a:p>
        </p:txBody>
      </p:sp>
      <p:sp>
        <p:nvSpPr>
          <p:cNvPr id="201" name="Google Shape;201;p21"/>
          <p:cNvSpPr/>
          <p:nvPr/>
        </p:nvSpPr>
        <p:spPr>
          <a:xfrm>
            <a:off x="7148800" y="3029925"/>
            <a:ext cx="13398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category</a:t>
            </a:r>
            <a:endParaRPr sz="800">
              <a:solidFill>
                <a:schemeClr val="accent4"/>
              </a:solidFill>
            </a:endParaRPr>
          </a:p>
        </p:txBody>
      </p:sp>
      <p:sp>
        <p:nvSpPr>
          <p:cNvPr id="202" name="Google Shape;202;p21"/>
          <p:cNvSpPr/>
          <p:nvPr/>
        </p:nvSpPr>
        <p:spPr>
          <a:xfrm>
            <a:off x="7148800" y="3461300"/>
            <a:ext cx="1339800" cy="208500"/>
          </a:xfrm>
          <a:prstGeom prst="flowChartAlternateProcess">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accent4"/>
                </a:solidFill>
              </a:rPr>
              <a:t>Search by contributor</a:t>
            </a:r>
            <a:endParaRPr sz="800">
              <a:solidFill>
                <a:schemeClr val="accent4"/>
              </a:solidFill>
            </a:endParaRPr>
          </a:p>
        </p:txBody>
      </p:sp>
      <p:sp>
        <p:nvSpPr>
          <p:cNvPr id="203" name="Google Shape;203;p21"/>
          <p:cNvSpPr txBox="1"/>
          <p:nvPr/>
        </p:nvSpPr>
        <p:spPr>
          <a:xfrm>
            <a:off x="7051250" y="1295575"/>
            <a:ext cx="1476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Open Sans"/>
                <a:ea typeface="Open Sans"/>
                <a:cs typeface="Open Sans"/>
                <a:sym typeface="Open Sans"/>
              </a:rPr>
              <a:t>Find your next food project</a:t>
            </a:r>
            <a:endParaRPr b="1" sz="1200">
              <a:latin typeface="Open Sans"/>
              <a:ea typeface="Open Sans"/>
              <a:cs typeface="Open Sans"/>
              <a:sym typeface="Open Sans"/>
            </a:endParaRPr>
          </a:p>
        </p:txBody>
      </p:sp>
      <p:sp>
        <p:nvSpPr>
          <p:cNvPr id="204" name="Google Shape;204;p21"/>
          <p:cNvSpPr/>
          <p:nvPr/>
        </p:nvSpPr>
        <p:spPr>
          <a:xfrm>
            <a:off x="8346650" y="4124500"/>
            <a:ext cx="285900" cy="28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8384750" y="4163200"/>
            <a:ext cx="209700" cy="208500"/>
          </a:xfrm>
          <a:prstGeom prst="mathPlus">
            <a:avLst>
              <a:gd fmla="val 432" name="adj1"/>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7416700" y="3815450"/>
            <a:ext cx="738300" cy="1638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Search</a:t>
            </a:r>
            <a:endParaRPr sz="1100"/>
          </a:p>
        </p:txBody>
      </p:sp>
      <p:cxnSp>
        <p:nvCxnSpPr>
          <p:cNvPr id="207" name="Google Shape;207;p21"/>
          <p:cNvCxnSpPr/>
          <p:nvPr/>
        </p:nvCxnSpPr>
        <p:spPr>
          <a:xfrm>
            <a:off x="4048200" y="1946400"/>
            <a:ext cx="2989800" cy="2961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